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79" r:id="rId2"/>
    <p:sldId id="259" r:id="rId3"/>
    <p:sldId id="278" r:id="rId4"/>
    <p:sldId id="257" r:id="rId5"/>
    <p:sldId id="260" r:id="rId6"/>
    <p:sldId id="280" r:id="rId7"/>
    <p:sldId id="282" r:id="rId8"/>
    <p:sldId id="275" r:id="rId9"/>
    <p:sldId id="276" r:id="rId10"/>
    <p:sldId id="277" r:id="rId11"/>
    <p:sldId id="265" r:id="rId12"/>
    <p:sldId id="262" r:id="rId13"/>
    <p:sldId id="261" r:id="rId14"/>
    <p:sldId id="264" r:id="rId15"/>
    <p:sldId id="272" r:id="rId16"/>
    <p:sldId id="270" r:id="rId17"/>
    <p:sldId id="269" r:id="rId18"/>
    <p:sldId id="268" r:id="rId19"/>
    <p:sldId id="267" r:id="rId20"/>
    <p:sldId id="274" r:id="rId21"/>
    <p:sldId id="273"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27" autoAdjust="0"/>
    <p:restoredTop sz="94660"/>
  </p:normalViewPr>
  <p:slideViewPr>
    <p:cSldViewPr snapToGrid="0">
      <p:cViewPr varScale="1">
        <p:scale>
          <a:sx n="108" d="100"/>
          <a:sy n="108" d="100"/>
        </p:scale>
        <p:origin x="224" y="42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hirdesh_a/Desktop/3QFY26%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hirdesh_a/Desktop/3QFY26%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hirdesh_a/Desktop/3QFY26%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hirdesh_a/Desktop/3QFY26%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hirdesh_a/Desktop/3QFY26%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hirdesh_a/Desktop/Book7.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en-US" sz="1860" b="0" i="0" u="none" strike="noStrike" baseline="0" dirty="0"/>
              <a:t>Dish TV India Limited – Outstanding of debt over the years (Rs. million)</a:t>
            </a:r>
            <a:endParaRPr lang="en-US" sz="1860" dirty="0"/>
          </a:p>
        </c:rich>
      </c:tx>
      <c:overlay val="0"/>
      <c:spPr>
        <a:noFill/>
        <a:ln>
          <a:noFill/>
        </a:ln>
        <a:effectLst/>
      </c:spPr>
      <c:txPr>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Gross debt (Rs. mn)</c:v>
                </c:pt>
              </c:strCache>
            </c:strRef>
          </c:tx>
          <c:spPr>
            <a:solidFill>
              <a:schemeClr val="accent2"/>
            </a:solidFill>
            <a:ln>
              <a:noFill/>
            </a:ln>
            <a:effectLst/>
          </c:spPr>
          <c:invertIfNegative val="0"/>
          <c:dLbls>
            <c:dLbl>
              <c:idx val="6"/>
              <c:tx>
                <c:rich>
                  <a:bodyPr/>
                  <a:lstStyle/>
                  <a:p>
                    <a:fld id="{0654EBA1-F2D9-4E7E-8A4A-ABE9A127E7F3}" type="VALUE">
                      <a:rPr lang="en-US" sz="1400" b="1">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92-3244-8AC4-B6F74423C7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mmm\-yy</c:formatCode>
                <c:ptCount val="11"/>
                <c:pt idx="0">
                  <c:v>43160</c:v>
                </c:pt>
                <c:pt idx="1">
                  <c:v>43525</c:v>
                </c:pt>
                <c:pt idx="2">
                  <c:v>43891</c:v>
                </c:pt>
                <c:pt idx="3">
                  <c:v>44256</c:v>
                </c:pt>
                <c:pt idx="4">
                  <c:v>44621</c:v>
                </c:pt>
                <c:pt idx="5">
                  <c:v>44986</c:v>
                </c:pt>
                <c:pt idx="6">
                  <c:v>45047</c:v>
                </c:pt>
                <c:pt idx="7">
                  <c:v>45352</c:v>
                </c:pt>
                <c:pt idx="8">
                  <c:v>45717</c:v>
                </c:pt>
                <c:pt idx="9">
                  <c:v>45992</c:v>
                </c:pt>
              </c:numCache>
            </c:numRef>
          </c:cat>
          <c:val>
            <c:numRef>
              <c:f>Sheet1!$B$2:$B$12</c:f>
              <c:numCache>
                <c:formatCode>_ * #,##0_ ;_ * \-#,##0_ ;_ * "-"??_ ;_ @_ </c:formatCode>
                <c:ptCount val="11"/>
                <c:pt idx="0">
                  <c:v>31539.068918090496</c:v>
                </c:pt>
                <c:pt idx="1">
                  <c:v>27582.428043139997</c:v>
                </c:pt>
                <c:pt idx="2">
                  <c:v>17844.392160574302</c:v>
                </c:pt>
                <c:pt idx="3">
                  <c:v>8098.8000000000011</c:v>
                </c:pt>
                <c:pt idx="4">
                  <c:v>3756</c:v>
                </c:pt>
                <c:pt idx="5">
                  <c:v>725</c:v>
                </c:pt>
                <c:pt idx="6" formatCode="General">
                  <c:v>0</c:v>
                </c:pt>
                <c:pt idx="7" formatCode="General">
                  <c:v>0</c:v>
                </c:pt>
                <c:pt idx="8" formatCode="General">
                  <c:v>0</c:v>
                </c:pt>
                <c:pt idx="9" formatCode="General">
                  <c:v>0</c:v>
                </c:pt>
              </c:numCache>
            </c:numRef>
          </c:val>
          <c:extLst>
            <c:ext xmlns:c16="http://schemas.microsoft.com/office/drawing/2014/chart" uri="{C3380CC4-5D6E-409C-BE32-E72D297353CC}">
              <c16:uniqueId val="{00000001-9392-3244-8AC4-B6F74423C756}"/>
            </c:ext>
          </c:extLst>
        </c:ser>
        <c:dLbls>
          <c:dLblPos val="inEnd"/>
          <c:showLegendKey val="0"/>
          <c:showVal val="1"/>
          <c:showCatName val="0"/>
          <c:showSerName val="0"/>
          <c:showPercent val="0"/>
          <c:showBubbleSize val="0"/>
        </c:dLbls>
        <c:gapWidth val="150"/>
        <c:overlap val="-27"/>
        <c:axId val="-1530367312"/>
        <c:axId val="-1530369488"/>
      </c:barChart>
      <c:catAx>
        <c:axId val="-1530367312"/>
        <c:scaling>
          <c:orientation val="minMax"/>
        </c:scaling>
        <c:delete val="0"/>
        <c:axPos val="b"/>
        <c:numFmt formatCode="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0369488"/>
        <c:crosses val="autoZero"/>
        <c:auto val="0"/>
        <c:lblAlgn val="ctr"/>
        <c:lblOffset val="100"/>
        <c:noMultiLvlLbl val="0"/>
      </c:catAx>
      <c:valAx>
        <c:axId val="-1530369488"/>
        <c:scaling>
          <c:orientation val="minMax"/>
        </c:scaling>
        <c:delete val="0"/>
        <c:axPos val="l"/>
        <c:numFmt formatCode="_ * #,##0_ ;_ * \-#,##0_ ;_ * &quot;-&quot;??_ ;_ @_ "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036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en-US" sz="1860" b="0" dirty="0"/>
              <a:t>Cumulative downloads (</a:t>
            </a:r>
            <a:r>
              <a:rPr lang="en-US" sz="1860" b="0" dirty="0" err="1"/>
              <a:t>mn</a:t>
            </a:r>
            <a:r>
              <a:rPr lang="en-US" sz="1860" b="0" dirty="0"/>
              <a:t>.)</a:t>
            </a:r>
          </a:p>
        </c:rich>
      </c:tx>
      <c:overlay val="0"/>
      <c:spPr>
        <a:noFill/>
        <a:ln>
          <a:noFill/>
        </a:ln>
        <a:effectLst/>
      </c:spPr>
      <c:txPr>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Cumulative downloads (in million)</c:v>
                </c:pt>
              </c:strCache>
            </c:strRef>
          </c:tx>
          <c:spPr>
            <a:solidFill>
              <a:schemeClr val="accent2"/>
            </a:solidFill>
            <a:ln>
              <a:noFill/>
            </a:ln>
            <a:effectLst/>
          </c:spPr>
          <c:invertIfNegative val="0"/>
          <c:dLbls>
            <c:dLbl>
              <c:idx val="0"/>
              <c:layout>
                <c:manualLayout>
                  <c:x val="-2.3230493758012581E-17"/>
                  <c:y val="3.64870582207102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9B-324F-9B81-BE5DA7213D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mmm\-yy</c:formatCode>
                <c:ptCount val="9"/>
                <c:pt idx="0">
                  <c:v>43922</c:v>
                </c:pt>
                <c:pt idx="1">
                  <c:v>44256</c:v>
                </c:pt>
                <c:pt idx="2">
                  <c:v>44621</c:v>
                </c:pt>
                <c:pt idx="3">
                  <c:v>44986</c:v>
                </c:pt>
                <c:pt idx="4">
                  <c:v>45352</c:v>
                </c:pt>
                <c:pt idx="5">
                  <c:v>45717</c:v>
                </c:pt>
                <c:pt idx="6">
                  <c:v>45901</c:v>
                </c:pt>
                <c:pt idx="7">
                  <c:v>45992</c:v>
                </c:pt>
              </c:numCache>
            </c:numRef>
          </c:cat>
          <c:val>
            <c:numRef>
              <c:f>Sheet1!$B$2:$B$10</c:f>
              <c:numCache>
                <c:formatCode>_ * #,##0_ ;_ * \-#,##0_ ;_ * "-"??_ ;_ @_ </c:formatCode>
                <c:ptCount val="9"/>
                <c:pt idx="0">
                  <c:v>4.1945899999999998</c:v>
                </c:pt>
                <c:pt idx="1">
                  <c:v>25.217852000000001</c:v>
                </c:pt>
                <c:pt idx="2">
                  <c:v>50</c:v>
                </c:pt>
                <c:pt idx="3">
                  <c:v>70</c:v>
                </c:pt>
                <c:pt idx="4">
                  <c:v>90</c:v>
                </c:pt>
                <c:pt idx="5">
                  <c:v>95</c:v>
                </c:pt>
                <c:pt idx="6">
                  <c:v>98</c:v>
                </c:pt>
                <c:pt idx="7">
                  <c:v>100</c:v>
                </c:pt>
              </c:numCache>
            </c:numRef>
          </c:val>
          <c:extLst>
            <c:ext xmlns:c16="http://schemas.microsoft.com/office/drawing/2014/chart" uri="{C3380CC4-5D6E-409C-BE32-E72D297353CC}">
              <c16:uniqueId val="{00000001-589B-324F-9B81-BE5DA7213D16}"/>
            </c:ext>
          </c:extLst>
        </c:ser>
        <c:dLbls>
          <c:dLblPos val="inEnd"/>
          <c:showLegendKey val="0"/>
          <c:showVal val="1"/>
          <c:showCatName val="0"/>
          <c:showSerName val="0"/>
          <c:showPercent val="0"/>
          <c:showBubbleSize val="0"/>
        </c:dLbls>
        <c:gapWidth val="150"/>
        <c:overlap val="-27"/>
        <c:axId val="-1642783968"/>
        <c:axId val="-1642788320"/>
      </c:barChart>
      <c:catAx>
        <c:axId val="-1642783968"/>
        <c:scaling>
          <c:orientation val="minMax"/>
        </c:scaling>
        <c:delete val="0"/>
        <c:axPos val="b"/>
        <c:numFmt formatCode="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2788320"/>
        <c:crosses val="autoZero"/>
        <c:auto val="0"/>
        <c:lblAlgn val="ctr"/>
        <c:lblOffset val="100"/>
        <c:noMultiLvlLbl val="0"/>
      </c:catAx>
      <c:valAx>
        <c:axId val="-1642788320"/>
        <c:scaling>
          <c:orientation val="minMax"/>
        </c:scaling>
        <c:delete val="0"/>
        <c:axPos val="l"/>
        <c:numFmt formatCode="_ * #,##0_ ;_ * \-#,##0_ ;_ * &quot;-&quot;??_ ;_ @_ "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27839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'Q2- P&amp;L- Revenue'!$B$1</c:f>
              <c:strCache>
                <c:ptCount val="1"/>
                <c:pt idx="0">
                  <c:v>Consolidated Revenue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68B-3A4D-B8EC-58DA9A0DD2E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68B-3A4D-B8EC-58DA9A0DD2E8}"/>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68B-3A4D-B8EC-58DA9A0DD2E8}"/>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68B-3A4D-B8EC-58DA9A0DD2E8}"/>
              </c:ext>
            </c:extLst>
          </c:dPt>
          <c:dLbls>
            <c:dLbl>
              <c:idx val="2"/>
              <c:layout>
                <c:manualLayout>
                  <c:x val="4.4215033699983253E-2"/>
                  <c:y val="4.119860769411778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68B-3A4D-B8EC-58DA9A0DD2E8}"/>
                </c:ext>
              </c:extLst>
            </c:dLbl>
            <c:dLbl>
              <c:idx val="3"/>
              <c:layout>
                <c:manualLayout>
                  <c:x val="6.0035698599230886E-2"/>
                  <c:y val="0.1202512695471463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68B-3A4D-B8EC-58DA9A0DD2E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'Q2- P&amp;L- Revenue'!$A$2:$A$5</c:f>
              <c:strCache>
                <c:ptCount val="4"/>
                <c:pt idx="0">
                  <c:v>Subscription revenues</c:v>
                </c:pt>
                <c:pt idx="1">
                  <c:v>Marketing and promotional
fees</c:v>
                </c:pt>
                <c:pt idx="2">
                  <c:v>Advertisement income</c:v>
                </c:pt>
                <c:pt idx="3">
                  <c:v>Others</c:v>
                </c:pt>
              </c:strCache>
            </c:strRef>
          </c:cat>
          <c:val>
            <c:numRef>
              <c:f>'Q2- P&amp;L- Revenue'!$B$2:$B$5</c:f>
              <c:numCache>
                <c:formatCode>0.0%</c:formatCode>
                <c:ptCount val="4"/>
                <c:pt idx="0">
                  <c:v>0.75058508859913076</c:v>
                </c:pt>
                <c:pt idx="1">
                  <c:v>0.13340020060180541</c:v>
                </c:pt>
                <c:pt idx="2">
                  <c:v>1.60481444332999E-2</c:v>
                </c:pt>
                <c:pt idx="3">
                  <c:v>9.9632230023403545E-2</c:v>
                </c:pt>
              </c:numCache>
            </c:numRef>
          </c:val>
          <c:extLst>
            <c:ext xmlns:c16="http://schemas.microsoft.com/office/drawing/2014/chart" uri="{C3380CC4-5D6E-409C-BE32-E72D297353CC}">
              <c16:uniqueId val="{00000008-F68B-3A4D-B8EC-58DA9A0DD2E8}"/>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'Q2-Expenses'!$B$1</c:f>
              <c:strCache>
                <c:ptCount val="1"/>
                <c:pt idx="0">
                  <c:v>Consolidated Expenses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EC8-9D47-8C38-3C6A218897AE}"/>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EC8-9D47-8C38-3C6A218897AE}"/>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8EC8-9D47-8C38-3C6A218897A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'Q2-Expenses'!$A$2:$A$4</c:f>
              <c:strCache>
                <c:ptCount val="3"/>
                <c:pt idx="0">
                  <c:v>Cost of goods &amp; services</c:v>
                </c:pt>
                <c:pt idx="1">
                  <c:v>Employee benefit expenses</c:v>
                </c:pt>
                <c:pt idx="2">
                  <c:v>Other expenses (including S&amp;D expenses)</c:v>
                </c:pt>
              </c:strCache>
            </c:strRef>
          </c:cat>
          <c:val>
            <c:numRef>
              <c:f>'Q2-Expenses'!$B$2:$B$4</c:f>
              <c:numCache>
                <c:formatCode>0.00%</c:formatCode>
                <c:ptCount val="3"/>
                <c:pt idx="0">
                  <c:v>0.53393513874958209</c:v>
                </c:pt>
                <c:pt idx="1">
                  <c:v>0.12871949180875961</c:v>
                </c:pt>
                <c:pt idx="2">
                  <c:v>0.47609495152123038</c:v>
                </c:pt>
              </c:numCache>
            </c:numRef>
          </c:val>
          <c:extLst>
            <c:ext xmlns:c16="http://schemas.microsoft.com/office/drawing/2014/chart" uri="{C3380CC4-5D6E-409C-BE32-E72D297353CC}">
              <c16:uniqueId val="{00000006-8EC8-9D47-8C38-3C6A218897AE}"/>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'Q2-Revenue break-up'!$B$1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29A9-9B4E-9D40-CB4EB28F4EAA}"/>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29A9-9B4E-9D40-CB4EB28F4EAA}"/>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29A9-9B4E-9D40-CB4EB28F4EAA}"/>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29A9-9B4E-9D40-CB4EB28F4EAA}"/>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29A9-9B4E-9D40-CB4EB28F4EA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'Q2-Revenue break-up'!$A$2:$A$6</c:f>
              <c:strCache>
                <c:ptCount val="4"/>
                <c:pt idx="0">
                  <c:v>Subscription revenues</c:v>
                </c:pt>
                <c:pt idx="1">
                  <c:v>Marketing and promotional fees</c:v>
                </c:pt>
                <c:pt idx="2">
                  <c:v>Advertisement income</c:v>
                </c:pt>
                <c:pt idx="3">
                  <c:v>Other income</c:v>
                </c:pt>
              </c:strCache>
            </c:strRef>
          </c:cat>
          <c:val>
            <c:numRef>
              <c:f>'Q2-Revenue break-up'!$B$2:$B$6</c:f>
              <c:numCache>
                <c:formatCode>#,##0</c:formatCode>
                <c:ptCount val="5"/>
                <c:pt idx="0">
                  <c:v>2245</c:v>
                </c:pt>
                <c:pt idx="1">
                  <c:v>399</c:v>
                </c:pt>
                <c:pt idx="2">
                  <c:v>48</c:v>
                </c:pt>
                <c:pt idx="3">
                  <c:v>298</c:v>
                </c:pt>
              </c:numCache>
            </c:numRef>
          </c:val>
          <c:extLst>
            <c:ext xmlns:c16="http://schemas.microsoft.com/office/drawing/2014/chart" uri="{C3380CC4-5D6E-409C-BE32-E72D297353CC}">
              <c16:uniqueId val="{0000000A-29A9-9B4E-9D40-CB4EB28F4EAA}"/>
            </c:ext>
          </c:extLst>
        </c:ser>
        <c:dLbls>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'FY- Revenue'!$B$1</c:f>
              <c:strCache>
                <c:ptCount val="1"/>
                <c:pt idx="0">
                  <c:v>Consolidated Revenue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F50-8A4F-B749-2EACAF275C5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F50-8A4F-B749-2EACAF275C5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F50-8A4F-B749-2EACAF275C5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F50-8A4F-B749-2EACAF275C59}"/>
              </c:ext>
            </c:extLst>
          </c:dPt>
          <c:dLbls>
            <c:dLbl>
              <c:idx val="1"/>
              <c:layout>
                <c:manualLayout>
                  <c:x val="2.6156167979002623E-2"/>
                  <c:y val="6.278450918588600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F50-8A4F-B749-2EACAF275C59}"/>
                </c:ext>
              </c:extLst>
            </c:dLbl>
            <c:dLbl>
              <c:idx val="2"/>
              <c:layout>
                <c:manualLayout>
                  <c:x val="3.8234033245844269E-2"/>
                  <c:y val="0.2559572540390363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F50-8A4F-B749-2EACAF275C59}"/>
                </c:ext>
              </c:extLst>
            </c:dLbl>
            <c:dLbl>
              <c:idx val="3"/>
              <c:layout>
                <c:manualLayout>
                  <c:x val="8.8355205599299578E-3"/>
                  <c:y val="9.514506607117492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F50-8A4F-B749-2EACAF275C5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'FY- Revenue'!$A$2:$A$5</c:f>
              <c:strCache>
                <c:ptCount val="4"/>
                <c:pt idx="0">
                  <c:v>Subscription revenues
</c:v>
                </c:pt>
                <c:pt idx="1">
                  <c:v>Marketing and promotional
fees</c:v>
                </c:pt>
                <c:pt idx="2">
                  <c:v>Advertisement income</c:v>
                </c:pt>
                <c:pt idx="3">
                  <c:v>Others</c:v>
                </c:pt>
              </c:strCache>
            </c:strRef>
          </c:cat>
          <c:val>
            <c:numRef>
              <c:f>'FY- Revenue'!$B$2:$B$5</c:f>
              <c:numCache>
                <c:formatCode>0.0%</c:formatCode>
                <c:ptCount val="4"/>
                <c:pt idx="0">
                  <c:v>0.87898129827024962</c:v>
                </c:pt>
                <c:pt idx="1">
                  <c:v>8.6615178400459569E-2</c:v>
                </c:pt>
                <c:pt idx="2">
                  <c:v>1.2829514265653923E-2</c:v>
                </c:pt>
                <c:pt idx="3">
                  <c:v>2.1574009063636945E-2</c:v>
                </c:pt>
              </c:numCache>
            </c:numRef>
          </c:val>
          <c:extLst>
            <c:ext xmlns:c16="http://schemas.microsoft.com/office/drawing/2014/chart" uri="{C3380CC4-5D6E-409C-BE32-E72D297353CC}">
              <c16:uniqueId val="{00000008-BF50-8A4F-B749-2EACAF275C59}"/>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'FY-Expenses'!$B$1</c:f>
              <c:strCache>
                <c:ptCount val="1"/>
                <c:pt idx="0">
                  <c:v>Consolidated</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069-0346-AE51-E6592794C91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069-0346-AE51-E6592794C91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069-0346-AE51-E6592794C91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'FY-Expenses'!$A$2:$A$4</c:f>
              <c:strCache>
                <c:ptCount val="3"/>
                <c:pt idx="0">
                  <c:v>Cost of goods &amp; services</c:v>
                </c:pt>
                <c:pt idx="1">
                  <c:v>Employee benefit expenses
</c:v>
                </c:pt>
                <c:pt idx="2">
                  <c:v>Other expenses (Including S&amp;D exp.)
</c:v>
                </c:pt>
              </c:strCache>
            </c:strRef>
          </c:cat>
          <c:val>
            <c:numRef>
              <c:f>'FY-Expenses'!$B$2:$B$4</c:f>
              <c:numCache>
                <c:formatCode>0.0%</c:formatCode>
                <c:ptCount val="3"/>
                <c:pt idx="0">
                  <c:v>0.35589436080632814</c:v>
                </c:pt>
                <c:pt idx="1">
                  <c:v>9.4475631538657817E-2</c:v>
                </c:pt>
                <c:pt idx="2">
                  <c:v>0.21210768053074763</c:v>
                </c:pt>
              </c:numCache>
            </c:numRef>
          </c:val>
          <c:extLst>
            <c:ext xmlns:c16="http://schemas.microsoft.com/office/drawing/2014/chart" uri="{C3380CC4-5D6E-409C-BE32-E72D297353CC}">
              <c16:uniqueId val="{00000006-D069-0346-AE51-E6592794C914}"/>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052-694F-872F-FD950D4D51A6}"/>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052-694F-872F-FD950D4D51A6}"/>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052-694F-872F-FD950D4D51A6}"/>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F052-694F-872F-FD950D4D51A6}"/>
              </c:ext>
            </c:extLst>
          </c:dPt>
          <c:dLbls>
            <c:dLbl>
              <c:idx val="1"/>
              <c:layout>
                <c:manualLayout>
                  <c:x val="3.93138670166229E-2"/>
                  <c:y val="7.753426655001458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0486111111111111"/>
                      <c:h val="9.8171478565179354E-2"/>
                    </c:manualLayout>
                  </c15:layout>
                </c:ext>
                <c:ext xmlns:c16="http://schemas.microsoft.com/office/drawing/2014/chart" uri="{C3380CC4-5D6E-409C-BE32-E72D297353CC}">
                  <c16:uniqueId val="{00000003-F052-694F-872F-FD950D4D51A6}"/>
                </c:ext>
              </c:extLst>
            </c:dLbl>
            <c:dLbl>
              <c:idx val="3"/>
              <c:layout>
                <c:manualLayout>
                  <c:x val="3.4670384951881017E-2"/>
                  <c:y val="4.283136482939632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52-694F-872F-FD950D4D51A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'FY- Revenue break-up'!$A$2:$A$5</c:f>
              <c:strCache>
                <c:ptCount val="4"/>
                <c:pt idx="0">
                  <c:v>Subscription revenues</c:v>
                </c:pt>
                <c:pt idx="1">
                  <c:v>Marketing and promotional fees</c:v>
                </c:pt>
                <c:pt idx="2">
                  <c:v>Advertisement income</c:v>
                </c:pt>
                <c:pt idx="3">
                  <c:v>Teleport services, CPE &amp; Other</c:v>
                </c:pt>
              </c:strCache>
            </c:strRef>
          </c:cat>
          <c:val>
            <c:numRef>
              <c:f>'FY- Revenue break-up'!$B$2:$B$5</c:f>
              <c:numCache>
                <c:formatCode>_(* #,##0_);_(* \(#,##0\);_(* "-"??_);_(@_)</c:formatCode>
                <c:ptCount val="4"/>
                <c:pt idx="0">
                  <c:v>13771</c:v>
                </c:pt>
                <c:pt idx="1">
                  <c:v>1367</c:v>
                </c:pt>
                <c:pt idx="2">
                  <c:v>201</c:v>
                </c:pt>
                <c:pt idx="3">
                  <c:v>338</c:v>
                </c:pt>
              </c:numCache>
            </c:numRef>
          </c:val>
          <c:extLst>
            <c:ext xmlns:c16="http://schemas.microsoft.com/office/drawing/2014/chart" uri="{C3380CC4-5D6E-409C-BE32-E72D297353CC}">
              <c16:uniqueId val="{00000008-F052-694F-872F-FD950D4D51A6}"/>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0009164479440069"/>
          <c:y val="7.8643554972295124E-2"/>
          <c:w val="0.37490835520559923"/>
          <c:h val="0.7870414114902304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9A3AF7-8149-E635-DF4F-80CAAD9F2D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D95A63-7460-A1B5-93D9-3859CB0193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9541B-95F4-6D43-A9D5-0844EF2C9746}" type="datetimeFigureOut">
              <a:rPr lang="en-US" smtClean="0"/>
              <a:t>2/24/26</a:t>
            </a:fld>
            <a:endParaRPr lang="en-US"/>
          </a:p>
        </p:txBody>
      </p:sp>
      <p:sp>
        <p:nvSpPr>
          <p:cNvPr id="4" name="Footer Placeholder 3">
            <a:extLst>
              <a:ext uri="{FF2B5EF4-FFF2-40B4-BE49-F238E27FC236}">
                <a16:creationId xmlns:a16="http://schemas.microsoft.com/office/drawing/2014/main" id="{3FBE88E0-32E8-E3A9-62EE-6443E03830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427E77-F14D-5107-565E-7CF7C104D3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C5DFE4-6BD0-FD42-87E2-902E0BFCFE57}" type="slidenum">
              <a:rPr lang="en-US" smtClean="0"/>
              <a:t>‹#›</a:t>
            </a:fld>
            <a:endParaRPr lang="en-US"/>
          </a:p>
        </p:txBody>
      </p:sp>
    </p:spTree>
    <p:extLst>
      <p:ext uri="{BB962C8B-B14F-4D97-AF65-F5344CB8AC3E}">
        <p14:creationId xmlns:p14="http://schemas.microsoft.com/office/powerpoint/2010/main" val="220214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AD87F-CB49-EB4C-8721-858F8437837A}" type="datetimeFigureOut">
              <a:rPr lang="en-US" smtClean="0"/>
              <a:t>2/24/26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4817C-34DA-D84C-8211-B6DF08135859}" type="slidenum">
              <a:rPr lang="en-US" smtClean="0"/>
              <a:t>‹#›</a:t>
            </a:fld>
            <a:endParaRPr lang="en-US"/>
          </a:p>
        </p:txBody>
      </p:sp>
    </p:spTree>
    <p:extLst>
      <p:ext uri="{BB962C8B-B14F-4D97-AF65-F5344CB8AC3E}">
        <p14:creationId xmlns:p14="http://schemas.microsoft.com/office/powerpoint/2010/main" val="2468817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9ADD477-85E3-6542-9766-74A838532E23}" type="datetime1">
              <a:rPr lang="en-IN" smtClean="0"/>
              <a:t>24/02/26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pic>
        <p:nvPicPr>
          <p:cNvPr id="8" name="Picture 7" descr="A logo of a television company&#10;&#10;AI-generated content may be incorrect.">
            <a:extLst>
              <a:ext uri="{FF2B5EF4-FFF2-40B4-BE49-F238E27FC236}">
                <a16:creationId xmlns:a16="http://schemas.microsoft.com/office/drawing/2014/main" id="{C57F06AC-5D9D-6FF7-C76E-3E92730111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200" y="34923"/>
            <a:ext cx="1980000" cy="792000"/>
          </a:xfrm>
          <a:prstGeom prst="rect">
            <a:avLst/>
          </a:prstGeom>
        </p:spPr>
      </p:pic>
    </p:spTree>
    <p:extLst>
      <p:ext uri="{BB962C8B-B14F-4D97-AF65-F5344CB8AC3E}">
        <p14:creationId xmlns:p14="http://schemas.microsoft.com/office/powerpoint/2010/main" val="10910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2CC54EE-0DCA-C34A-A33C-0CAC7B5F7A6F}" type="datetime1">
              <a:rPr lang="en-IN" smtClean="0"/>
              <a:t>24/02/26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136493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5773A0D-0506-C647-8408-E2244E9EBE0D}" type="datetime1">
              <a:rPr lang="en-IN" smtClean="0"/>
              <a:t>24/02/26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9658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N"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p>
            <a:fld id="{403FC111-1E34-4B49-9841-4BFF816F236C}" type="datetime1">
              <a:rPr lang="en-IN" smtClean="0"/>
              <a:t>24/02/26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03583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F0D000-E180-8349-8F8C-464C9CBAF24F}" type="datetime1">
              <a:rPr lang="en-IN" smtClean="0"/>
              <a:t>24/02/26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094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C3DB574-CBA7-3244-BFE2-E0137E338253}" type="datetime1">
              <a:rPr lang="en-IN" smtClean="0"/>
              <a:t>24/02/26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19751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8A2CD3A-E2F0-0B49-A7CD-AAD30D831255}" type="datetime1">
              <a:rPr lang="en-IN" smtClean="0"/>
              <a:t>24/02/26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13231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4563E6A-09C6-9340-9BB6-F3566C25E91D}" type="datetime1">
              <a:rPr lang="en-IN" smtClean="0"/>
              <a:t>24/02/26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8411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FC480-F02F-C54D-A581-C8B94EDF2ADC}" type="datetime1">
              <a:rPr lang="en-IN" smtClean="0"/>
              <a:t>24/02/26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83687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080C73-525B-DF4F-857F-30CA5D1EA5AA}" type="datetime1">
              <a:rPr lang="en-IN" smtClean="0"/>
              <a:t>24/02/26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181059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0AD57-4FA6-D648-8BA1-74FE78E51A44}" type="datetime1">
              <a:rPr lang="en-IN" smtClean="0"/>
              <a:t>24/02/26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117300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34F04-204A-E34E-9596-ECF3866C7F09}" type="datetime1">
              <a:rPr lang="en-IN" smtClean="0"/>
              <a:t>24/02/26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9B95D-F2CB-4CF3-B3AD-796D80689AB1}" type="slidenum">
              <a:rPr lang="en-IN" smtClean="0"/>
              <a:t>‹#›</a:t>
            </a:fld>
            <a:endParaRPr lang="en-IN"/>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97458"/>
          <a:stretch/>
        </p:blipFill>
        <p:spPr>
          <a:xfrm>
            <a:off x="0" y="6677890"/>
            <a:ext cx="12192000" cy="174013"/>
          </a:xfrm>
          <a:prstGeom prst="rect">
            <a:avLst/>
          </a:prstGeom>
        </p:spPr>
      </p:pic>
      <p:pic>
        <p:nvPicPr>
          <p:cNvPr id="10" name="Picture 9" descr="A logo of a television company&#10;&#10;AI-generated content may be incorrect.">
            <a:extLst>
              <a:ext uri="{FF2B5EF4-FFF2-40B4-BE49-F238E27FC236}">
                <a16:creationId xmlns:a16="http://schemas.microsoft.com/office/drawing/2014/main" id="{21BF84B2-2235-9F29-C0C7-C4ABF406B20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42714" y="88172"/>
            <a:ext cx="2209799" cy="883919"/>
          </a:xfrm>
          <a:prstGeom prst="rect">
            <a:avLst/>
          </a:prstGeom>
        </p:spPr>
      </p:pic>
    </p:spTree>
    <p:extLst>
      <p:ext uri="{BB962C8B-B14F-4D97-AF65-F5344CB8AC3E}">
        <p14:creationId xmlns:p14="http://schemas.microsoft.com/office/powerpoint/2010/main" val="305422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D96CE-9F6B-21DD-87AF-0243BE3CF099}"/>
              </a:ext>
            </a:extLst>
          </p:cNvPr>
          <p:cNvSpPr>
            <a:spLocks noGrp="1"/>
          </p:cNvSpPr>
          <p:nvPr>
            <p:ph type="sldNum" sz="quarter" idx="12"/>
          </p:nvPr>
        </p:nvSpPr>
        <p:spPr/>
        <p:txBody>
          <a:bodyPr/>
          <a:lstStyle/>
          <a:p>
            <a:fld id="{C7B9B95D-F2CB-4CF3-B3AD-796D80689AB1}" type="slidenum">
              <a:rPr lang="en-IN" smtClean="0"/>
              <a:t>1</a:t>
            </a:fld>
            <a:endParaRPr lang="en-IN"/>
          </a:p>
        </p:txBody>
      </p:sp>
      <p:sp>
        <p:nvSpPr>
          <p:cNvPr id="5" name="Rectangle 4">
            <a:extLst>
              <a:ext uri="{FF2B5EF4-FFF2-40B4-BE49-F238E27FC236}">
                <a16:creationId xmlns:a16="http://schemas.microsoft.com/office/drawing/2014/main" id="{0EF71D15-53BD-E26B-A27E-1F10E92E2866}"/>
              </a:ext>
            </a:extLst>
          </p:cNvPr>
          <p:cNvSpPr/>
          <p:nvPr/>
        </p:nvSpPr>
        <p:spPr>
          <a:xfrm>
            <a:off x="2773855" y="2160421"/>
            <a:ext cx="6248378" cy="923330"/>
          </a:xfrm>
          <a:prstGeom prst="rect">
            <a:avLst/>
          </a:prstGeom>
        </p:spPr>
        <p:txBody>
          <a:bodyPr wrap="none">
            <a:spAutoFit/>
          </a:bodyPr>
          <a:lstStyle/>
          <a:p>
            <a:pPr algn="ctr"/>
            <a:r>
              <a:rPr lang="en-US" sz="5400" b="1" dirty="0">
                <a:solidFill>
                  <a:srgbClr val="002060"/>
                </a:solidFill>
              </a:rPr>
              <a:t>Dish TV India Limited</a:t>
            </a:r>
          </a:p>
        </p:txBody>
      </p:sp>
      <p:sp>
        <p:nvSpPr>
          <p:cNvPr id="6" name="Rectangle 5">
            <a:extLst>
              <a:ext uri="{FF2B5EF4-FFF2-40B4-BE49-F238E27FC236}">
                <a16:creationId xmlns:a16="http://schemas.microsoft.com/office/drawing/2014/main" id="{3CCC0F85-70AB-28DC-A6C4-C4B3F51824CA}"/>
              </a:ext>
            </a:extLst>
          </p:cNvPr>
          <p:cNvSpPr/>
          <p:nvPr/>
        </p:nvSpPr>
        <p:spPr>
          <a:xfrm>
            <a:off x="4051159" y="2880365"/>
            <a:ext cx="3555782" cy="754053"/>
          </a:xfrm>
          <a:prstGeom prst="rect">
            <a:avLst/>
          </a:prstGeom>
        </p:spPr>
        <p:txBody>
          <a:bodyPr wrap="none">
            <a:spAutoFit/>
          </a:bodyPr>
          <a:lstStyle/>
          <a:p>
            <a:pPr algn="ctr"/>
            <a:r>
              <a:rPr lang="en-US" sz="2800" dirty="0">
                <a:solidFill>
                  <a:schemeClr val="tx1">
                    <a:lumMod val="65000"/>
                    <a:lumOff val="35000"/>
                  </a:schemeClr>
                </a:solidFill>
                <a:latin typeface="Lato Light" panose="020F0302020204030203" pitchFamily="34" charset="0"/>
              </a:rPr>
              <a:t>Earnings Presentation</a:t>
            </a:r>
          </a:p>
          <a:p>
            <a:pPr algn="ctr"/>
            <a:r>
              <a:rPr lang="en-US" sz="1500" dirty="0">
                <a:solidFill>
                  <a:schemeClr val="tx1">
                    <a:lumMod val="65000"/>
                    <a:lumOff val="35000"/>
                  </a:schemeClr>
                </a:solidFill>
                <a:latin typeface="Lato Light" panose="020F0302020204030203" pitchFamily="34" charset="0"/>
              </a:rPr>
              <a:t>Quarter Ended December 31, 2025</a:t>
            </a:r>
          </a:p>
        </p:txBody>
      </p:sp>
      <p:sp>
        <p:nvSpPr>
          <p:cNvPr id="7" name="TextBox 6">
            <a:extLst>
              <a:ext uri="{FF2B5EF4-FFF2-40B4-BE49-F238E27FC236}">
                <a16:creationId xmlns:a16="http://schemas.microsoft.com/office/drawing/2014/main" id="{6EB82A9F-4883-C856-9566-AC354F44436F}"/>
              </a:ext>
            </a:extLst>
          </p:cNvPr>
          <p:cNvSpPr txBox="1"/>
          <p:nvPr/>
        </p:nvSpPr>
        <p:spPr>
          <a:xfrm>
            <a:off x="3122587" y="3713968"/>
            <a:ext cx="5899646" cy="307777"/>
          </a:xfrm>
          <a:prstGeom prst="rect">
            <a:avLst/>
          </a:prstGeom>
          <a:gradFill flip="none" rotWithShape="1">
            <a:gsLst>
              <a:gs pos="0">
                <a:srgbClr val="8FA2D4">
                  <a:tint val="66000"/>
                  <a:satMod val="160000"/>
                </a:srgbClr>
              </a:gs>
              <a:gs pos="50000">
                <a:srgbClr val="8FA2D4">
                  <a:tint val="44500"/>
                  <a:satMod val="160000"/>
                </a:srgbClr>
              </a:gs>
              <a:gs pos="100000">
                <a:srgbClr val="8FA2D4">
                  <a:tint val="23500"/>
                  <a:satMod val="160000"/>
                </a:srgbClr>
              </a:gs>
            </a:gsLst>
            <a:lin ang="5400000" scaled="1"/>
            <a:tileRect/>
          </a:gradFill>
        </p:spPr>
        <p:txBody>
          <a:bodyPr wrap="square" rtlCol="0">
            <a:spAutoFit/>
          </a:bodyPr>
          <a:lstStyle/>
          <a:p>
            <a:pPr algn="ctr"/>
            <a:r>
              <a:rPr lang="en-US" sz="1400" dirty="0">
                <a:latin typeface="Lato Light" panose="020F0302020204030203"/>
              </a:rPr>
              <a:t>Stock Code: BSE - 532839 NSE- DISHTV LSE: DTVL</a:t>
            </a:r>
          </a:p>
        </p:txBody>
      </p:sp>
    </p:spTree>
    <p:extLst>
      <p:ext uri="{BB962C8B-B14F-4D97-AF65-F5344CB8AC3E}">
        <p14:creationId xmlns:p14="http://schemas.microsoft.com/office/powerpoint/2010/main" val="3945329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D25450-BB8B-4BA7-B8A2-7AC18096584E}"/>
              </a:ext>
            </a:extLst>
          </p:cNvPr>
          <p:cNvSpPr>
            <a:spLocks noGrp="1"/>
          </p:cNvSpPr>
          <p:nvPr>
            <p:ph type="sldNum" sz="quarter" idx="12"/>
          </p:nvPr>
        </p:nvSpPr>
        <p:spPr/>
        <p:txBody>
          <a:bodyPr/>
          <a:lstStyle/>
          <a:p>
            <a:fld id="{C7B9B95D-F2CB-4CF3-B3AD-796D80689AB1}" type="slidenum">
              <a:rPr lang="en-IN" smtClean="0"/>
              <a:t>10</a:t>
            </a:fld>
            <a:endParaRPr lang="en-IN"/>
          </a:p>
        </p:txBody>
      </p:sp>
      <p:sp>
        <p:nvSpPr>
          <p:cNvPr id="30" name="Title 1">
            <a:extLst>
              <a:ext uri="{FF2B5EF4-FFF2-40B4-BE49-F238E27FC236}">
                <a16:creationId xmlns:a16="http://schemas.microsoft.com/office/drawing/2014/main" id="{7E3EA398-5F33-27FF-2338-B29A19B06ED2}"/>
              </a:ext>
            </a:extLst>
          </p:cNvPr>
          <p:cNvSpPr txBox="1">
            <a:spLocks/>
          </p:cNvSpPr>
          <p:nvPr/>
        </p:nvSpPr>
        <p:spPr>
          <a:xfrm>
            <a:off x="0" y="25758"/>
            <a:ext cx="5711252"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b="1" i="1" dirty="0">
                <a:solidFill>
                  <a:schemeClr val="tx1"/>
                </a:solidFill>
                <a:latin typeface="Lato Bold" panose="020F0802020204030203" pitchFamily="34" charset="0"/>
                <a:ea typeface="+mn-ea"/>
                <a:cs typeface="+mn-cs"/>
              </a:rPr>
              <a:t>VZY TV</a:t>
            </a:r>
            <a:r>
              <a:rPr lang="en-IN" sz="2800" b="1" i="1" dirty="0">
                <a:solidFill>
                  <a:srgbClr val="27A4B6"/>
                </a:solidFill>
                <a:latin typeface="Lato Bold" panose="020F0802020204030203" pitchFamily="34" charset="0"/>
                <a:ea typeface="+mn-ea"/>
                <a:cs typeface="+mn-cs"/>
              </a:rPr>
              <a:t> </a:t>
            </a:r>
            <a:r>
              <a:rPr lang="en-IN" sz="2800" b="1" i="1" dirty="0">
                <a:latin typeface="Lato Bold" panose="020F0802020204030203" pitchFamily="34" charset="0"/>
                <a:ea typeface="+mn-ea"/>
                <a:cs typeface="+mn-cs"/>
              </a:rPr>
              <a:t>–Market Opportunities</a:t>
            </a:r>
            <a:endParaRPr lang="en-US" dirty="0"/>
          </a:p>
        </p:txBody>
      </p:sp>
      <p:sp>
        <p:nvSpPr>
          <p:cNvPr id="32" name="TextBox 31">
            <a:extLst>
              <a:ext uri="{FF2B5EF4-FFF2-40B4-BE49-F238E27FC236}">
                <a16:creationId xmlns:a16="http://schemas.microsoft.com/office/drawing/2014/main" id="{14407F06-8C56-ABFC-8AC7-7EE96A4E6171}"/>
              </a:ext>
            </a:extLst>
          </p:cNvPr>
          <p:cNvSpPr txBox="1"/>
          <p:nvPr/>
        </p:nvSpPr>
        <p:spPr>
          <a:xfrm>
            <a:off x="624590" y="1484027"/>
            <a:ext cx="10942819" cy="4278094"/>
          </a:xfrm>
          <a:prstGeom prst="rect">
            <a:avLst/>
          </a:prstGeom>
          <a:noFill/>
        </p:spPr>
        <p:txBody>
          <a:bodyPr wrap="square">
            <a:spAutoFit/>
          </a:bodyPr>
          <a:lstStyle/>
          <a:p>
            <a:pPr lvl="0"/>
            <a:r>
              <a:rPr lang="en-IN" sz="2000" b="1" dirty="0">
                <a:solidFill>
                  <a:schemeClr val="tx1"/>
                </a:solidFill>
                <a:latin typeface="Lato" panose="020F0502020204030203" pitchFamily="34" charset="0"/>
                <a:ea typeface="Lato" panose="020F0502020204030203" pitchFamily="34" charset="0"/>
                <a:cs typeface="Lato" panose="020F0502020204030203" pitchFamily="34" charset="0"/>
              </a:rPr>
              <a:t>- TV viewing remains central to family consumption.  Immersive content (Sports) still </a:t>
            </a:r>
            <a:r>
              <a:rPr lang="en-IN" sz="2000" b="1" dirty="0" err="1">
                <a:solidFill>
                  <a:schemeClr val="tx1"/>
                </a:solidFill>
                <a:latin typeface="Lato" panose="020F0502020204030203" pitchFamily="34" charset="0"/>
                <a:ea typeface="Lato" panose="020F0502020204030203" pitchFamily="34" charset="0"/>
                <a:cs typeface="Lato" panose="020F0502020204030203" pitchFamily="34" charset="0"/>
              </a:rPr>
              <a:t>favors</a:t>
            </a:r>
            <a:r>
              <a:rPr lang="en-IN" sz="2000" b="1" dirty="0">
                <a:solidFill>
                  <a:schemeClr val="tx1"/>
                </a:solidFill>
                <a:latin typeface="Lato" panose="020F0502020204030203" pitchFamily="34" charset="0"/>
                <a:ea typeface="Lato" panose="020F0502020204030203" pitchFamily="34" charset="0"/>
                <a:cs typeface="Lato" panose="020F0502020204030203" pitchFamily="34" charset="0"/>
              </a:rPr>
              <a:t> TV.</a:t>
            </a:r>
          </a:p>
          <a:p>
            <a:pPr lvl="0"/>
            <a:endParaRPr lang="en-IN" sz="2000" b="1" dirty="0">
              <a:latin typeface="Lato" panose="020F0502020204030203" pitchFamily="34" charset="0"/>
              <a:ea typeface="Lato" panose="020F0502020204030203" pitchFamily="34" charset="0"/>
              <a:cs typeface="Lato" panose="020F0502020204030203" pitchFamily="34" charset="0"/>
            </a:endParaRPr>
          </a:p>
          <a:p>
            <a:r>
              <a:rPr lang="en-IN" sz="2000" b="1" dirty="0">
                <a:latin typeface="Lato" panose="020F0502020204030203" pitchFamily="34" charset="0"/>
                <a:ea typeface="Lato" panose="020F0502020204030203" pitchFamily="34" charset="0"/>
                <a:cs typeface="Lato" panose="020F0502020204030203" pitchFamily="34" charset="0"/>
              </a:rPr>
              <a:t>- Large FTA / SD cable base and rural markets represent a major conversion opportunity.</a:t>
            </a:r>
          </a:p>
          <a:p>
            <a:pPr lvl="0"/>
            <a:endParaRPr lang="en-IN" sz="2000" b="1"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IN" sz="2000" b="1" dirty="0">
                <a:latin typeface="Lato" panose="020F0502020204030203" pitchFamily="34" charset="0"/>
                <a:ea typeface="Lato" panose="020F0502020204030203" pitchFamily="34" charset="0"/>
                <a:cs typeface="Lato" panose="020F0502020204030203" pitchFamily="34" charset="0"/>
              </a:rPr>
              <a:t>- Smart TV shipments in India (~2024) are large — meaningful new device-led acquisition.</a:t>
            </a:r>
          </a:p>
          <a:p>
            <a:endParaRPr lang="en-IN" sz="2000" b="1" dirty="0">
              <a:latin typeface="Lato" panose="020F0502020204030203" pitchFamily="34" charset="0"/>
              <a:ea typeface="Lato" panose="020F0502020204030203" pitchFamily="34" charset="0"/>
              <a:cs typeface="Lato" panose="020F0502020204030203" pitchFamily="34" charset="0"/>
            </a:endParaRPr>
          </a:p>
          <a:p>
            <a:r>
              <a:rPr lang="en-IN" sz="2000" b="1" dirty="0">
                <a:latin typeface="Lato" panose="020F0502020204030203" pitchFamily="34" charset="0"/>
                <a:ea typeface="Lato" panose="020F0502020204030203" pitchFamily="34" charset="0"/>
                <a:cs typeface="Lato" panose="020F0502020204030203" pitchFamily="34" charset="0"/>
              </a:rPr>
              <a:t>- Growing digital ad &amp; subscription markets create diversified monetization paths.</a:t>
            </a:r>
          </a:p>
          <a:p>
            <a:endParaRPr lang="en-GB" sz="1600" dirty="0">
              <a:latin typeface="Lato" panose="020F0502020204030203" pitchFamily="34" charset="0"/>
              <a:ea typeface="Lato" panose="020F0502020204030203" pitchFamily="34" charset="0"/>
              <a:cs typeface="Lato" panose="020F0502020204030203" pitchFamily="34" charset="0"/>
            </a:endParaRPr>
          </a:p>
          <a:p>
            <a:endParaRPr lang="en-GB" sz="1600" dirty="0">
              <a:latin typeface="Lato" panose="020F0502020204030203" pitchFamily="34" charset="0"/>
              <a:ea typeface="Lato" panose="020F0502020204030203" pitchFamily="34" charset="0"/>
              <a:cs typeface="Lato" panose="020F0502020204030203" pitchFamily="34" charset="0"/>
            </a:endParaRPr>
          </a:p>
          <a:p>
            <a:r>
              <a:rPr lang="en-IN" sz="2800" b="1" i="1" dirty="0">
                <a:solidFill>
                  <a:schemeClr val="tx2">
                    <a:lumMod val="90000"/>
                    <a:lumOff val="10000"/>
                  </a:schemeClr>
                </a:solidFill>
                <a:latin typeface="Lato" panose="020F0502020204030203" pitchFamily="34" charset="0"/>
                <a:ea typeface="Lato" panose="020F0502020204030203" pitchFamily="34" charset="0"/>
                <a:cs typeface="Lato" panose="020F0502020204030203" pitchFamily="34" charset="0"/>
              </a:rPr>
              <a:t>Long runway where linear TV and connected TV coexist — Dish TV has the bridge.</a:t>
            </a:r>
            <a:endParaRPr lang="en-GB" sz="2800" i="1" dirty="0">
              <a:solidFill>
                <a:schemeClr val="tx2">
                  <a:lumMod val="90000"/>
                  <a:lumOff val="10000"/>
                </a:schemeClr>
              </a:solidFill>
              <a:latin typeface="Lato" panose="020F0502020204030203" pitchFamily="34" charset="0"/>
              <a:ea typeface="Lato" panose="020F0502020204030203" pitchFamily="34" charset="0"/>
              <a:cs typeface="Lato" panose="020F0502020204030203" pitchFamily="34" charset="0"/>
            </a:endParaRPr>
          </a:p>
          <a:p>
            <a:endParaRPr lang="en-GB" dirty="0"/>
          </a:p>
          <a:p>
            <a:pPr lvl="0"/>
            <a:endParaRPr lang="en-IN" sz="1800" b="1" dirty="0">
              <a:solidFill>
                <a:schemeClr val="tx1"/>
              </a:solidFill>
            </a:endParaRPr>
          </a:p>
        </p:txBody>
      </p:sp>
    </p:spTree>
    <p:extLst>
      <p:ext uri="{BB962C8B-B14F-4D97-AF65-F5344CB8AC3E}">
        <p14:creationId xmlns:p14="http://schemas.microsoft.com/office/powerpoint/2010/main" val="119592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4581EE-E7B3-D1E0-A3A3-4AB883801BDB}"/>
              </a:ext>
            </a:extLst>
          </p:cNvPr>
          <p:cNvSpPr txBox="1">
            <a:spLocks/>
          </p:cNvSpPr>
          <p:nvPr/>
        </p:nvSpPr>
        <p:spPr>
          <a:xfrm>
            <a:off x="0" y="25758"/>
            <a:ext cx="60452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Dish TV maintains debt-free status</a:t>
            </a:r>
            <a:endParaRPr lang="en-US" dirty="0"/>
          </a:p>
        </p:txBody>
      </p:sp>
      <p:sp>
        <p:nvSpPr>
          <p:cNvPr id="2" name="Slide Number Placeholder 1">
            <a:extLst>
              <a:ext uri="{FF2B5EF4-FFF2-40B4-BE49-F238E27FC236}">
                <a16:creationId xmlns:a16="http://schemas.microsoft.com/office/drawing/2014/main" id="{B00D7A66-B8EA-CA05-3DCC-A5551B3A6DC3}"/>
              </a:ext>
            </a:extLst>
          </p:cNvPr>
          <p:cNvSpPr>
            <a:spLocks noGrp="1"/>
          </p:cNvSpPr>
          <p:nvPr>
            <p:ph type="sldNum" sz="quarter" idx="12"/>
          </p:nvPr>
        </p:nvSpPr>
        <p:spPr/>
        <p:txBody>
          <a:bodyPr/>
          <a:lstStyle/>
          <a:p>
            <a:fld id="{C7B9B95D-F2CB-4CF3-B3AD-796D80689AB1}" type="slidenum">
              <a:rPr lang="en-IN" smtClean="0"/>
              <a:t>11</a:t>
            </a:fld>
            <a:endParaRPr lang="en-IN"/>
          </a:p>
        </p:txBody>
      </p:sp>
      <p:graphicFrame>
        <p:nvGraphicFramePr>
          <p:cNvPr id="4" name="Chart 3">
            <a:extLst>
              <a:ext uri="{FF2B5EF4-FFF2-40B4-BE49-F238E27FC236}">
                <a16:creationId xmlns:a16="http://schemas.microsoft.com/office/drawing/2014/main" id="{98B8191F-568A-9355-88E6-A0AEEE4BEC8E}"/>
              </a:ext>
            </a:extLst>
          </p:cNvPr>
          <p:cNvGraphicFramePr/>
          <p:nvPr>
            <p:extLst>
              <p:ext uri="{D42A27DB-BD31-4B8C-83A1-F6EECF244321}">
                <p14:modId xmlns:p14="http://schemas.microsoft.com/office/powerpoint/2010/main" val="878404145"/>
              </p:ext>
            </p:extLst>
          </p:nvPr>
        </p:nvGraphicFramePr>
        <p:xfrm>
          <a:off x="1016000" y="1349375"/>
          <a:ext cx="10135265" cy="44594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897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ECE917-8EDD-C81D-7969-991FEDFF57CF}"/>
              </a:ext>
            </a:extLst>
          </p:cNvPr>
          <p:cNvSpPr txBox="1">
            <a:spLocks/>
          </p:cNvSpPr>
          <p:nvPr/>
        </p:nvSpPr>
        <p:spPr>
          <a:xfrm>
            <a:off x="0" y="25758"/>
            <a:ext cx="45974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i="1" dirty="0" err="1">
                <a:solidFill>
                  <a:schemeClr val="tx1"/>
                </a:solidFill>
                <a:latin typeface="Lato Bold" panose="020F0802020204030203" pitchFamily="34" charset="0"/>
                <a:ea typeface="+mn-ea"/>
                <a:cs typeface="+mn-cs"/>
              </a:rPr>
              <a:t>Watcho</a:t>
            </a:r>
            <a:r>
              <a:rPr lang="en-IN" sz="2800" b="1" i="1" dirty="0">
                <a:solidFill>
                  <a:srgbClr val="27A4B6"/>
                </a:solidFill>
                <a:latin typeface="Lato Bold" panose="020F0802020204030203" pitchFamily="34" charset="0"/>
                <a:ea typeface="+mn-ea"/>
                <a:cs typeface="+mn-cs"/>
              </a:rPr>
              <a:t> </a:t>
            </a:r>
            <a:r>
              <a:rPr lang="en-IN" sz="2800" b="1" i="1" dirty="0">
                <a:latin typeface="Lato Bold" panose="020F0802020204030203" pitchFamily="34" charset="0"/>
                <a:ea typeface="+mn-ea"/>
                <a:cs typeface="+mn-cs"/>
              </a:rPr>
              <a:t>-</a:t>
            </a:r>
            <a:r>
              <a:rPr lang="en-IN" sz="2800" b="1" dirty="0">
                <a:latin typeface="Lato Bold" panose="020F0802020204030203" pitchFamily="34" charset="0"/>
              </a:rPr>
              <a:t> OTT aggregation</a:t>
            </a:r>
            <a:endParaRPr lang="en-US" dirty="0"/>
          </a:p>
        </p:txBody>
      </p:sp>
      <p:pic>
        <p:nvPicPr>
          <p:cNvPr id="16" name="Picture 15" descr="A advertisement for a movie&#10;&#10;Description automatically generated">
            <a:extLst>
              <a:ext uri="{FF2B5EF4-FFF2-40B4-BE49-F238E27FC236}">
                <a16:creationId xmlns:a16="http://schemas.microsoft.com/office/drawing/2014/main" id="{992F39EB-94B2-3148-706B-5CCBA579611E}"/>
              </a:ext>
            </a:extLst>
          </p:cNvPr>
          <p:cNvPicPr>
            <a:picLocks noChangeAspect="1"/>
          </p:cNvPicPr>
          <p:nvPr/>
        </p:nvPicPr>
        <p:blipFill rotWithShape="1">
          <a:blip r:embed="rId2">
            <a:extLst>
              <a:ext uri="{28A0092B-C50C-407E-A947-70E740481C1C}">
                <a14:useLocalDpi xmlns:a14="http://schemas.microsoft.com/office/drawing/2010/main" val="0"/>
              </a:ext>
            </a:extLst>
          </a:blip>
          <a:srcRect l="9709" t="6812" r="10002" b="6541"/>
          <a:stretch/>
        </p:blipFill>
        <p:spPr>
          <a:xfrm>
            <a:off x="8381942" y="963009"/>
            <a:ext cx="3608152" cy="5575903"/>
          </a:xfrm>
          <a:prstGeom prst="rect">
            <a:avLst/>
          </a:prstGeom>
        </p:spPr>
      </p:pic>
      <p:sp>
        <p:nvSpPr>
          <p:cNvPr id="2" name="Slide Number Placeholder 1">
            <a:extLst>
              <a:ext uri="{FF2B5EF4-FFF2-40B4-BE49-F238E27FC236}">
                <a16:creationId xmlns:a16="http://schemas.microsoft.com/office/drawing/2014/main" id="{549B8C46-1352-E5D3-A6EB-E57E71964F32}"/>
              </a:ext>
            </a:extLst>
          </p:cNvPr>
          <p:cNvSpPr>
            <a:spLocks noGrp="1"/>
          </p:cNvSpPr>
          <p:nvPr>
            <p:ph type="sldNum" sz="quarter" idx="12"/>
          </p:nvPr>
        </p:nvSpPr>
        <p:spPr/>
        <p:txBody>
          <a:bodyPr/>
          <a:lstStyle/>
          <a:p>
            <a:fld id="{C7B9B95D-F2CB-4CF3-B3AD-796D80689AB1}" type="slidenum">
              <a:rPr lang="en-IN" smtClean="0"/>
              <a:t>12</a:t>
            </a:fld>
            <a:endParaRPr lang="en-IN"/>
          </a:p>
        </p:txBody>
      </p:sp>
      <p:sp>
        <p:nvSpPr>
          <p:cNvPr id="13" name="TextBox 12">
            <a:extLst>
              <a:ext uri="{FF2B5EF4-FFF2-40B4-BE49-F238E27FC236}">
                <a16:creationId xmlns:a16="http://schemas.microsoft.com/office/drawing/2014/main" id="{3112DA16-D35F-6D10-9936-39A9821DF401}"/>
              </a:ext>
            </a:extLst>
          </p:cNvPr>
          <p:cNvSpPr txBox="1"/>
          <p:nvPr/>
        </p:nvSpPr>
        <p:spPr>
          <a:xfrm>
            <a:off x="3050498" y="3233091"/>
            <a:ext cx="6100996" cy="369332"/>
          </a:xfrm>
          <a:prstGeom prst="rect">
            <a:avLst/>
          </a:prstGeom>
          <a:noFill/>
        </p:spPr>
        <p:txBody>
          <a:bodyPr wrap="square">
            <a:spAutoFit/>
          </a:bodyPr>
          <a:lstStyle/>
          <a:p>
            <a:endParaRPr lang="en-US" dirty="0"/>
          </a:p>
        </p:txBody>
      </p:sp>
      <p:pic>
        <p:nvPicPr>
          <p:cNvPr id="14" name="Picture 13">
            <a:extLst>
              <a:ext uri="{FF2B5EF4-FFF2-40B4-BE49-F238E27FC236}">
                <a16:creationId xmlns:a16="http://schemas.microsoft.com/office/drawing/2014/main" id="{1803409D-98C0-19D1-DE8B-670A2A68A526}"/>
              </a:ext>
            </a:extLst>
          </p:cNvPr>
          <p:cNvPicPr>
            <a:picLocks noChangeAspect="1"/>
          </p:cNvPicPr>
          <p:nvPr/>
        </p:nvPicPr>
        <p:blipFill>
          <a:blip r:embed="rId3"/>
          <a:stretch>
            <a:fillRect/>
          </a:stretch>
        </p:blipFill>
        <p:spPr>
          <a:xfrm>
            <a:off x="144794" y="702411"/>
            <a:ext cx="3711483" cy="2232000"/>
          </a:xfrm>
          <a:prstGeom prst="rect">
            <a:avLst/>
          </a:prstGeom>
        </p:spPr>
      </p:pic>
      <p:pic>
        <p:nvPicPr>
          <p:cNvPr id="15" name="Picture 14">
            <a:extLst>
              <a:ext uri="{FF2B5EF4-FFF2-40B4-BE49-F238E27FC236}">
                <a16:creationId xmlns:a16="http://schemas.microsoft.com/office/drawing/2014/main" id="{57CC7BFC-E527-3DC4-7059-40A8603E9C01}"/>
              </a:ext>
            </a:extLst>
          </p:cNvPr>
          <p:cNvPicPr>
            <a:picLocks noChangeAspect="1"/>
          </p:cNvPicPr>
          <p:nvPr/>
        </p:nvPicPr>
        <p:blipFill>
          <a:blip r:embed="rId4"/>
          <a:stretch>
            <a:fillRect/>
          </a:stretch>
        </p:blipFill>
        <p:spPr>
          <a:xfrm>
            <a:off x="3930811" y="2946646"/>
            <a:ext cx="4376595" cy="3717130"/>
          </a:xfrm>
          <a:prstGeom prst="rect">
            <a:avLst/>
          </a:prstGeom>
        </p:spPr>
      </p:pic>
      <p:pic>
        <p:nvPicPr>
          <p:cNvPr id="6" name="Picture 5" descr="A red background with gold text and a gold ribbon&#10;&#10;AI-generated content may be incorrect.">
            <a:extLst>
              <a:ext uri="{FF2B5EF4-FFF2-40B4-BE49-F238E27FC236}">
                <a16:creationId xmlns:a16="http://schemas.microsoft.com/office/drawing/2014/main" id="{C25A1E71-C8B5-35BC-83E2-6D907B7092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94" y="3023589"/>
            <a:ext cx="3672000" cy="3672000"/>
          </a:xfrm>
          <a:prstGeom prst="rect">
            <a:avLst/>
          </a:prstGeom>
        </p:spPr>
      </p:pic>
      <p:pic>
        <p:nvPicPr>
          <p:cNvPr id="9" name="Picture 8" descr="A person in a tank top&#10;&#10;AI-generated content may be incorrect.">
            <a:extLst>
              <a:ext uri="{FF2B5EF4-FFF2-40B4-BE49-F238E27FC236}">
                <a16:creationId xmlns:a16="http://schemas.microsoft.com/office/drawing/2014/main" id="{0CB8FBAC-F575-4D29-2404-479B3E3F58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9681" y="837486"/>
            <a:ext cx="4278857" cy="1872000"/>
          </a:xfrm>
          <a:prstGeom prst="rect">
            <a:avLst/>
          </a:prstGeom>
        </p:spPr>
      </p:pic>
    </p:spTree>
    <p:extLst>
      <p:ext uri="{BB962C8B-B14F-4D97-AF65-F5344CB8AC3E}">
        <p14:creationId xmlns:p14="http://schemas.microsoft.com/office/powerpoint/2010/main" val="25260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AC1CBE-9ABF-3DCB-E99F-4C4EA3DF7E9B}"/>
              </a:ext>
            </a:extLst>
          </p:cNvPr>
          <p:cNvSpPr txBox="1">
            <a:spLocks/>
          </p:cNvSpPr>
          <p:nvPr/>
        </p:nvSpPr>
        <p:spPr>
          <a:xfrm>
            <a:off x="0" y="25758"/>
            <a:ext cx="48260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i="1" dirty="0">
                <a:solidFill>
                  <a:schemeClr val="tx1"/>
                </a:solidFill>
                <a:latin typeface="Lato Bold" panose="020F0802020204030203" pitchFamily="34" charset="0"/>
              </a:rPr>
              <a:t>Watcho</a:t>
            </a:r>
            <a:r>
              <a:rPr lang="en-IN" sz="2800" b="1" i="1" dirty="0">
                <a:solidFill>
                  <a:srgbClr val="27A4B6"/>
                </a:solidFill>
                <a:latin typeface="Lato Bold" panose="020F0802020204030203" pitchFamily="34" charset="0"/>
              </a:rPr>
              <a:t> </a:t>
            </a:r>
            <a:r>
              <a:rPr lang="en-IN" sz="2800" b="1" dirty="0">
                <a:latin typeface="Lato Bold" panose="020F0802020204030203" pitchFamily="34" charset="0"/>
                <a:ea typeface="+mn-ea"/>
                <a:cs typeface="+mn-cs"/>
              </a:rPr>
              <a:t>- Downloads so far </a:t>
            </a:r>
            <a:endParaRPr lang="en-US" dirty="0"/>
          </a:p>
        </p:txBody>
      </p:sp>
      <p:graphicFrame>
        <p:nvGraphicFramePr>
          <p:cNvPr id="6" name="Chart 5">
            <a:extLst>
              <a:ext uri="{FF2B5EF4-FFF2-40B4-BE49-F238E27FC236}">
                <a16:creationId xmlns:a16="http://schemas.microsoft.com/office/drawing/2014/main" id="{35443E4D-B6B1-2CBC-3A84-7BAEBD1E3547}"/>
              </a:ext>
            </a:extLst>
          </p:cNvPr>
          <p:cNvGraphicFramePr/>
          <p:nvPr>
            <p:extLst>
              <p:ext uri="{D42A27DB-BD31-4B8C-83A1-F6EECF244321}">
                <p14:modId xmlns:p14="http://schemas.microsoft.com/office/powerpoint/2010/main" val="4109829545"/>
              </p:ext>
            </p:extLst>
          </p:nvPr>
        </p:nvGraphicFramePr>
        <p:xfrm>
          <a:off x="1084685" y="1435211"/>
          <a:ext cx="10022630" cy="476974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999AE62-E671-362D-D5DD-7E816A850E0B}"/>
              </a:ext>
            </a:extLst>
          </p:cNvPr>
          <p:cNvSpPr>
            <a:spLocks noGrp="1"/>
          </p:cNvSpPr>
          <p:nvPr>
            <p:ph type="sldNum" sz="quarter" idx="12"/>
          </p:nvPr>
        </p:nvSpPr>
        <p:spPr/>
        <p:txBody>
          <a:bodyPr/>
          <a:lstStyle/>
          <a:p>
            <a:fld id="{C7B9B95D-F2CB-4CF3-B3AD-796D80689AB1}" type="slidenum">
              <a:rPr lang="en-IN" smtClean="0"/>
              <a:t>13</a:t>
            </a:fld>
            <a:endParaRPr lang="en-IN"/>
          </a:p>
        </p:txBody>
      </p:sp>
    </p:spTree>
    <p:extLst>
      <p:ext uri="{BB962C8B-B14F-4D97-AF65-F5344CB8AC3E}">
        <p14:creationId xmlns:p14="http://schemas.microsoft.com/office/powerpoint/2010/main" val="414101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4A7C39E-281B-FC68-39B9-521CA4688964}"/>
              </a:ext>
            </a:extLst>
          </p:cNvPr>
          <p:cNvSpPr txBox="1">
            <a:spLocks/>
          </p:cNvSpPr>
          <p:nvPr/>
        </p:nvSpPr>
        <p:spPr>
          <a:xfrm>
            <a:off x="2738773" y="2644775"/>
            <a:ext cx="6172200" cy="1676400"/>
          </a:xfrm>
          <a:prstGeom prst="rect">
            <a:avLst/>
          </a:prstGeom>
          <a:solidFill>
            <a:srgbClr val="ED4A24"/>
          </a:solidFill>
          <a:ln>
            <a:noFill/>
          </a:ln>
        </p:spPr>
        <p:txBody>
          <a:bodyPr vert="horz" lIns="91440" tIns="45720" rIns="91440" bIns="45720" rtlCol="0" anchor="ctr">
            <a:noAutofit/>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algn="ctr"/>
            <a:r>
              <a:rPr lang="en-US" sz="5400" b="1" dirty="0"/>
              <a:t>3Q FY26 Financials</a:t>
            </a:r>
          </a:p>
        </p:txBody>
      </p:sp>
      <p:sp>
        <p:nvSpPr>
          <p:cNvPr id="2" name="Slide Number Placeholder 1">
            <a:extLst>
              <a:ext uri="{FF2B5EF4-FFF2-40B4-BE49-F238E27FC236}">
                <a16:creationId xmlns:a16="http://schemas.microsoft.com/office/drawing/2014/main" id="{B3DE766C-770A-B648-3984-CBFF0C81DA16}"/>
              </a:ext>
            </a:extLst>
          </p:cNvPr>
          <p:cNvSpPr>
            <a:spLocks noGrp="1"/>
          </p:cNvSpPr>
          <p:nvPr>
            <p:ph type="sldNum" sz="quarter" idx="12"/>
          </p:nvPr>
        </p:nvSpPr>
        <p:spPr/>
        <p:txBody>
          <a:bodyPr/>
          <a:lstStyle/>
          <a:p>
            <a:fld id="{C7B9B95D-F2CB-4CF3-B3AD-796D80689AB1}" type="slidenum">
              <a:rPr lang="en-IN" smtClean="0"/>
              <a:t>14</a:t>
            </a:fld>
            <a:endParaRPr lang="en-IN"/>
          </a:p>
        </p:txBody>
      </p:sp>
    </p:spTree>
    <p:extLst>
      <p:ext uri="{BB962C8B-B14F-4D97-AF65-F5344CB8AC3E}">
        <p14:creationId xmlns:p14="http://schemas.microsoft.com/office/powerpoint/2010/main" val="1029483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9EC2-C664-4EA0-1FD1-717A3D46FDEB}"/>
              </a:ext>
            </a:extLst>
          </p:cNvPr>
          <p:cNvSpPr txBox="1">
            <a:spLocks/>
          </p:cNvSpPr>
          <p:nvPr/>
        </p:nvSpPr>
        <p:spPr>
          <a:xfrm>
            <a:off x="0" y="25758"/>
            <a:ext cx="5130800" cy="609600"/>
          </a:xfrm>
          <a:prstGeom prst="rect">
            <a:avLst/>
          </a:prstGeom>
          <a:solidFill>
            <a:srgbClr val="ED4A24"/>
          </a:solidFill>
          <a:ln>
            <a:noFill/>
          </a:ln>
        </p:spPr>
        <p:txBody>
          <a:bodyPr vert="horz" lIns="91440" tIns="45720" rIns="91440" bIns="45720" rtlCol="0" anchor="ctr">
            <a:normAutofit fontScale="900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Quarterly performance metrics</a:t>
            </a:r>
            <a:endParaRPr lang="en-US" dirty="0"/>
          </a:p>
        </p:txBody>
      </p:sp>
      <p:sp>
        <p:nvSpPr>
          <p:cNvPr id="5" name="TextBox 1">
            <a:extLst>
              <a:ext uri="{FF2B5EF4-FFF2-40B4-BE49-F238E27FC236}">
                <a16:creationId xmlns:a16="http://schemas.microsoft.com/office/drawing/2014/main" id="{28D375CB-EB98-373E-980F-3C08046F9A2F}"/>
              </a:ext>
            </a:extLst>
          </p:cNvPr>
          <p:cNvSpPr txBox="1"/>
          <p:nvPr/>
        </p:nvSpPr>
        <p:spPr>
          <a:xfrm>
            <a:off x="8133085" y="6315902"/>
            <a:ext cx="2524836" cy="330103"/>
          </a:xfrm>
          <a:prstGeom prst="rect">
            <a:avLst/>
          </a:prstGeom>
          <a:solidFill>
            <a:schemeClr val="bg1">
              <a:lumMod val="95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7472" indent="-347472" algn="ctr"/>
            <a:r>
              <a:rPr lang="en-US" sz="1400" b="1" dirty="0">
                <a:solidFill>
                  <a:sysClr val="windowText" lastClr="000000"/>
                </a:solidFill>
              </a:rPr>
              <a:t>EBITDA margin – (13.9)%</a:t>
            </a:r>
            <a:endParaRPr lang="en-US" sz="1050" b="1" dirty="0">
              <a:solidFill>
                <a:sysClr val="windowText" lastClr="000000"/>
              </a:solidFill>
            </a:endParaRPr>
          </a:p>
        </p:txBody>
      </p:sp>
      <p:sp>
        <p:nvSpPr>
          <p:cNvPr id="13" name="TextBox 1">
            <a:extLst>
              <a:ext uri="{FF2B5EF4-FFF2-40B4-BE49-F238E27FC236}">
                <a16:creationId xmlns:a16="http://schemas.microsoft.com/office/drawing/2014/main" id="{017D33C8-DBDD-F025-D8A6-2DCFCD4C928D}"/>
              </a:ext>
            </a:extLst>
          </p:cNvPr>
          <p:cNvSpPr txBox="1"/>
          <p:nvPr/>
        </p:nvSpPr>
        <p:spPr>
          <a:xfrm>
            <a:off x="7801002" y="877788"/>
            <a:ext cx="2327991" cy="330103"/>
          </a:xfrm>
          <a:prstGeom prst="rect">
            <a:avLst/>
          </a:prstGeom>
          <a:solidFill>
            <a:schemeClr val="bg1">
              <a:lumMod val="95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7472" indent="-347472" algn="ctr"/>
            <a:r>
              <a:rPr lang="en-US" sz="1400" b="1" dirty="0">
                <a:solidFill>
                  <a:sysClr val="windowText" lastClr="000000"/>
                </a:solidFill>
              </a:rPr>
              <a:t>P&amp;L structure – 3Q FY26</a:t>
            </a:r>
          </a:p>
        </p:txBody>
      </p:sp>
      <p:sp>
        <p:nvSpPr>
          <p:cNvPr id="14" name="Slide Number Placeholder 13">
            <a:extLst>
              <a:ext uri="{FF2B5EF4-FFF2-40B4-BE49-F238E27FC236}">
                <a16:creationId xmlns:a16="http://schemas.microsoft.com/office/drawing/2014/main" id="{B22D8C92-C39D-80FD-B701-405A7CC7B90C}"/>
              </a:ext>
            </a:extLst>
          </p:cNvPr>
          <p:cNvSpPr>
            <a:spLocks noGrp="1"/>
          </p:cNvSpPr>
          <p:nvPr>
            <p:ph type="sldNum" sz="quarter" idx="12"/>
          </p:nvPr>
        </p:nvSpPr>
        <p:spPr/>
        <p:txBody>
          <a:bodyPr/>
          <a:lstStyle/>
          <a:p>
            <a:fld id="{C7B9B95D-F2CB-4CF3-B3AD-796D80689AB1}" type="slidenum">
              <a:rPr lang="en-IN" smtClean="0"/>
              <a:t>15</a:t>
            </a:fld>
            <a:endParaRPr lang="en-IN"/>
          </a:p>
        </p:txBody>
      </p:sp>
      <p:sp>
        <p:nvSpPr>
          <p:cNvPr id="11" name="Bent-Up Arrow 6">
            <a:extLst>
              <a:ext uri="{FF2B5EF4-FFF2-40B4-BE49-F238E27FC236}">
                <a16:creationId xmlns:a16="http://schemas.microsoft.com/office/drawing/2014/main" id="{91A45182-C8D9-EEE3-1F10-40F7F16210FA}"/>
              </a:ext>
            </a:extLst>
          </p:cNvPr>
          <p:cNvSpPr/>
          <p:nvPr/>
        </p:nvSpPr>
        <p:spPr>
          <a:xfrm rot="5400000">
            <a:off x="582161" y="2399323"/>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ounded Rectangle 11">
            <a:extLst>
              <a:ext uri="{FF2B5EF4-FFF2-40B4-BE49-F238E27FC236}">
                <a16:creationId xmlns:a16="http://schemas.microsoft.com/office/drawing/2014/main" id="{0CB73DD1-6C9F-229B-FFE0-789F6F8EDB29}"/>
              </a:ext>
            </a:extLst>
          </p:cNvPr>
          <p:cNvSpPr/>
          <p:nvPr/>
        </p:nvSpPr>
        <p:spPr>
          <a:xfrm>
            <a:off x="440011" y="1304236"/>
            <a:ext cx="2797791" cy="996287"/>
          </a:xfrm>
          <a:prstGeom prst="roundRect">
            <a:avLst/>
          </a:prstGeom>
          <a:gradFill flip="none" rotWithShape="1">
            <a:gsLst>
              <a:gs pos="0">
                <a:srgbClr val="CD6A46">
                  <a:tint val="66000"/>
                  <a:satMod val="160000"/>
                </a:srgbClr>
              </a:gs>
              <a:gs pos="50000">
                <a:srgbClr val="CD6A46">
                  <a:tint val="44500"/>
                  <a:satMod val="160000"/>
                </a:srgbClr>
              </a:gs>
              <a:gs pos="100000">
                <a:srgbClr val="CD6A4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chemeClr val="tx1"/>
                </a:solidFill>
                <a:latin typeface="Lato Light" panose="020F0302020204030203"/>
              </a:rPr>
              <a:t>Subscription revenues</a:t>
            </a:r>
          </a:p>
          <a:p>
            <a:pPr marL="347472" indent="-347472" algn="ctr">
              <a:spcBef>
                <a:spcPts val="0"/>
              </a:spcBef>
              <a:spcAft>
                <a:spcPts val="0"/>
              </a:spcAft>
            </a:pPr>
            <a:endParaRPr lang="en-IN" sz="1400" dirty="0">
              <a:solidFill>
                <a:srgbClr val="FF0000"/>
              </a:solidFill>
              <a:latin typeface="Lato Light" panose="020F0302020204030203"/>
            </a:endParaRPr>
          </a:p>
          <a:p>
            <a:pPr marL="347472" indent="-347472" algn="ctr"/>
            <a:r>
              <a:rPr lang="en-IN" sz="1400" dirty="0">
                <a:solidFill>
                  <a:schemeClr val="tx1"/>
                </a:solidFill>
                <a:latin typeface="Lato Light" panose="020F0302020204030203"/>
              </a:rPr>
              <a:t>Rs. 2,245 million</a:t>
            </a:r>
            <a:endParaRPr lang="en-IN" sz="1400" dirty="0">
              <a:solidFill>
                <a:schemeClr val="tx1"/>
              </a:solidFill>
            </a:endParaRPr>
          </a:p>
        </p:txBody>
      </p:sp>
      <p:sp>
        <p:nvSpPr>
          <p:cNvPr id="15" name="Bent-Up Arrow 34">
            <a:extLst>
              <a:ext uri="{FF2B5EF4-FFF2-40B4-BE49-F238E27FC236}">
                <a16:creationId xmlns:a16="http://schemas.microsoft.com/office/drawing/2014/main" id="{E66A2325-C26B-83F2-F9E3-A79C82BD6FC8}"/>
              </a:ext>
            </a:extLst>
          </p:cNvPr>
          <p:cNvSpPr/>
          <p:nvPr/>
        </p:nvSpPr>
        <p:spPr>
          <a:xfrm rot="5400000">
            <a:off x="1762938" y="3630237"/>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Bent-Up Arrow 36">
            <a:extLst>
              <a:ext uri="{FF2B5EF4-FFF2-40B4-BE49-F238E27FC236}">
                <a16:creationId xmlns:a16="http://schemas.microsoft.com/office/drawing/2014/main" id="{CB746810-CE5F-3FBF-AB1D-9E61102F716E}"/>
              </a:ext>
            </a:extLst>
          </p:cNvPr>
          <p:cNvSpPr/>
          <p:nvPr/>
        </p:nvSpPr>
        <p:spPr>
          <a:xfrm rot="5400000">
            <a:off x="2928309" y="4810599"/>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ounded Rectangle 18">
            <a:extLst>
              <a:ext uri="{FF2B5EF4-FFF2-40B4-BE49-F238E27FC236}">
                <a16:creationId xmlns:a16="http://schemas.microsoft.com/office/drawing/2014/main" id="{22C23737-BFBD-9F3B-9521-A74618AD93B7}"/>
              </a:ext>
            </a:extLst>
          </p:cNvPr>
          <p:cNvSpPr/>
          <p:nvPr/>
        </p:nvSpPr>
        <p:spPr>
          <a:xfrm>
            <a:off x="1572258" y="2453829"/>
            <a:ext cx="2797791" cy="996287"/>
          </a:xfrm>
          <a:prstGeom prst="roundRect">
            <a:avLst/>
          </a:prstGeom>
          <a:gradFill flip="none" rotWithShape="1">
            <a:gsLst>
              <a:gs pos="0">
                <a:srgbClr val="59246D">
                  <a:tint val="66000"/>
                  <a:satMod val="160000"/>
                </a:srgbClr>
              </a:gs>
              <a:gs pos="50000">
                <a:srgbClr val="59246D">
                  <a:tint val="44500"/>
                  <a:satMod val="160000"/>
                </a:srgbClr>
              </a:gs>
              <a:gs pos="100000">
                <a:srgbClr val="59246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ysClr val="windowText" lastClr="000000"/>
                </a:solidFill>
                <a:latin typeface="Lato Light" panose="020F0302020204030203"/>
              </a:rPr>
              <a:t>Operating revenues</a:t>
            </a:r>
          </a:p>
          <a:p>
            <a:pPr marL="347472" indent="-347472" algn="ctr">
              <a:spcBef>
                <a:spcPts val="0"/>
              </a:spcBef>
              <a:spcAft>
                <a:spcPts val="0"/>
              </a:spcAft>
            </a:pPr>
            <a:endParaRPr lang="en-IN" sz="1400" dirty="0">
              <a:solidFill>
                <a:sysClr val="windowText" lastClr="000000"/>
              </a:solidFill>
              <a:latin typeface="Lato Light" panose="020F0302020204030203"/>
            </a:endParaRPr>
          </a:p>
          <a:p>
            <a:pPr marL="347472" indent="-347472" algn="ctr">
              <a:spcBef>
                <a:spcPts val="0"/>
              </a:spcBef>
              <a:spcAft>
                <a:spcPts val="0"/>
              </a:spcAft>
            </a:pPr>
            <a:r>
              <a:rPr lang="en-IN" sz="1400" dirty="0">
                <a:solidFill>
                  <a:sysClr val="windowText" lastClr="000000"/>
                </a:solidFill>
                <a:latin typeface="Lato Light" panose="020F0302020204030203"/>
              </a:rPr>
              <a:t>Rs. 2,991 million</a:t>
            </a:r>
            <a:endParaRPr lang="en-IN" sz="1400" dirty="0">
              <a:solidFill>
                <a:sysClr val="windowText" lastClr="000000"/>
              </a:solidFill>
            </a:endParaRPr>
          </a:p>
        </p:txBody>
      </p:sp>
      <p:sp>
        <p:nvSpPr>
          <p:cNvPr id="20" name="Rounded Rectangle 19">
            <a:extLst>
              <a:ext uri="{FF2B5EF4-FFF2-40B4-BE49-F238E27FC236}">
                <a16:creationId xmlns:a16="http://schemas.microsoft.com/office/drawing/2014/main" id="{BB12A344-3CB3-1E58-10A2-3439525EC9B4}"/>
              </a:ext>
            </a:extLst>
          </p:cNvPr>
          <p:cNvSpPr/>
          <p:nvPr/>
        </p:nvSpPr>
        <p:spPr>
          <a:xfrm>
            <a:off x="2796496" y="3665280"/>
            <a:ext cx="2797791" cy="996287"/>
          </a:xfrm>
          <a:prstGeom prst="roundRect">
            <a:avLst/>
          </a:prstGeom>
          <a:gradFill flip="none" rotWithShape="1">
            <a:gsLst>
              <a:gs pos="0">
                <a:srgbClr val="CD6A46">
                  <a:tint val="66000"/>
                  <a:satMod val="160000"/>
                </a:srgbClr>
              </a:gs>
              <a:gs pos="50000">
                <a:srgbClr val="CD6A46">
                  <a:tint val="44500"/>
                  <a:satMod val="160000"/>
                </a:srgbClr>
              </a:gs>
              <a:gs pos="100000">
                <a:srgbClr val="CD6A4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buClrTx/>
              <a:buSzPts val="2000"/>
            </a:pPr>
            <a:r>
              <a:rPr lang="en-IN" sz="1400" dirty="0">
                <a:solidFill>
                  <a:sysClr val="windowText" lastClr="000000"/>
                </a:solidFill>
                <a:latin typeface="Lato Light" panose="020F0302020204030203"/>
              </a:rPr>
              <a:t>EBITDA</a:t>
            </a:r>
          </a:p>
          <a:p>
            <a:pPr algn="ctr">
              <a:spcBef>
                <a:spcPts val="0"/>
              </a:spcBef>
              <a:spcAft>
                <a:spcPts val="0"/>
              </a:spcAft>
              <a:buClrTx/>
              <a:buSzPts val="2000"/>
            </a:pPr>
            <a:endParaRPr lang="en-IN" sz="1400" dirty="0">
              <a:solidFill>
                <a:sysClr val="windowText" lastClr="000000"/>
              </a:solidFill>
              <a:latin typeface="Lato Light" panose="020F0302020204030203"/>
            </a:endParaRPr>
          </a:p>
          <a:p>
            <a:pPr algn="ctr">
              <a:spcBef>
                <a:spcPts val="0"/>
              </a:spcBef>
              <a:spcAft>
                <a:spcPts val="0"/>
              </a:spcAft>
              <a:buClrTx/>
              <a:buSzPts val="2000"/>
            </a:pPr>
            <a:r>
              <a:rPr lang="en-IN" sz="1400" dirty="0">
                <a:solidFill>
                  <a:sysClr val="windowText" lastClr="000000"/>
                </a:solidFill>
                <a:latin typeface="Lato Light" panose="020F0302020204030203"/>
              </a:rPr>
              <a:t>Rs. (415) million</a:t>
            </a:r>
          </a:p>
        </p:txBody>
      </p:sp>
      <p:sp>
        <p:nvSpPr>
          <p:cNvPr id="21" name="Rounded Rectangle 20">
            <a:extLst>
              <a:ext uri="{FF2B5EF4-FFF2-40B4-BE49-F238E27FC236}">
                <a16:creationId xmlns:a16="http://schemas.microsoft.com/office/drawing/2014/main" id="{B7878DE0-AFCA-4588-53BC-F80396078DF8}"/>
              </a:ext>
            </a:extLst>
          </p:cNvPr>
          <p:cNvSpPr/>
          <p:nvPr/>
        </p:nvSpPr>
        <p:spPr>
          <a:xfrm>
            <a:off x="3932056" y="4917675"/>
            <a:ext cx="2797791" cy="996287"/>
          </a:xfrm>
          <a:prstGeom prst="roundRect">
            <a:avLst/>
          </a:prstGeom>
          <a:gradFill flip="none" rotWithShape="1">
            <a:gsLst>
              <a:gs pos="0">
                <a:srgbClr val="59246D">
                  <a:tint val="66000"/>
                  <a:satMod val="160000"/>
                </a:srgbClr>
              </a:gs>
              <a:gs pos="50000">
                <a:srgbClr val="59246D">
                  <a:tint val="44500"/>
                  <a:satMod val="160000"/>
                </a:srgbClr>
              </a:gs>
              <a:gs pos="100000">
                <a:srgbClr val="59246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ysClr val="windowText" lastClr="000000"/>
                </a:solidFill>
                <a:latin typeface="Lato Light" panose="020F0302020204030203"/>
              </a:rPr>
              <a:t>EBITDA Margin</a:t>
            </a:r>
            <a:endParaRPr lang="en-IN" sz="1400" baseline="30000" dirty="0">
              <a:solidFill>
                <a:sysClr val="windowText" lastClr="000000"/>
              </a:solidFill>
              <a:latin typeface="Lato Light" panose="020F0302020204030203"/>
            </a:endParaRPr>
          </a:p>
          <a:p>
            <a:pPr marL="347472" indent="-347472" algn="ctr">
              <a:spcBef>
                <a:spcPts val="0"/>
              </a:spcBef>
              <a:spcAft>
                <a:spcPts val="0"/>
              </a:spcAft>
            </a:pPr>
            <a:endParaRPr lang="en-US" sz="1400" dirty="0">
              <a:solidFill>
                <a:sysClr val="windowText" lastClr="000000"/>
              </a:solidFill>
              <a:latin typeface="Lato Light" panose="020F0302020204030203"/>
            </a:endParaRPr>
          </a:p>
          <a:p>
            <a:pPr marL="347472" indent="-347472" algn="ctr"/>
            <a:r>
              <a:rPr lang="en-IN" sz="1400" dirty="0">
                <a:solidFill>
                  <a:sysClr val="windowText" lastClr="000000"/>
                </a:solidFill>
                <a:latin typeface="Lato Light" panose="020F0302020204030203"/>
              </a:rPr>
              <a:t>(13.9)%</a:t>
            </a:r>
          </a:p>
        </p:txBody>
      </p:sp>
      <p:graphicFrame>
        <p:nvGraphicFramePr>
          <p:cNvPr id="3" name="Chart 2">
            <a:extLst>
              <a:ext uri="{FF2B5EF4-FFF2-40B4-BE49-F238E27FC236}">
                <a16:creationId xmlns:a16="http://schemas.microsoft.com/office/drawing/2014/main" id="{87CE156E-6602-7789-6BA8-D472B0950B24}"/>
              </a:ext>
            </a:extLst>
          </p:cNvPr>
          <p:cNvGraphicFramePr>
            <a:graphicFrameLocks/>
          </p:cNvGraphicFramePr>
          <p:nvPr>
            <p:extLst>
              <p:ext uri="{D42A27DB-BD31-4B8C-83A1-F6EECF244321}">
                <p14:modId xmlns:p14="http://schemas.microsoft.com/office/powerpoint/2010/main" val="2285138932"/>
              </p:ext>
            </p:extLst>
          </p:nvPr>
        </p:nvGraphicFramePr>
        <p:xfrm>
          <a:off x="6863751" y="1317715"/>
          <a:ext cx="5063504" cy="23713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757D0B13-EC4D-2EA5-314C-17003A3742F0}"/>
              </a:ext>
            </a:extLst>
          </p:cNvPr>
          <p:cNvGraphicFramePr>
            <a:graphicFrameLocks/>
          </p:cNvGraphicFramePr>
          <p:nvPr>
            <p:extLst>
              <p:ext uri="{D42A27DB-BD31-4B8C-83A1-F6EECF244321}">
                <p14:modId xmlns:p14="http://schemas.microsoft.com/office/powerpoint/2010/main" val="2257904354"/>
              </p:ext>
            </p:extLst>
          </p:nvPr>
        </p:nvGraphicFramePr>
        <p:xfrm>
          <a:off x="6863750" y="3795712"/>
          <a:ext cx="5063505" cy="2371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0666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875D-87A8-C4F1-3DB1-8F394FBAED1A}"/>
              </a:ext>
            </a:extLst>
          </p:cNvPr>
          <p:cNvSpPr txBox="1">
            <a:spLocks/>
          </p:cNvSpPr>
          <p:nvPr/>
        </p:nvSpPr>
        <p:spPr>
          <a:xfrm>
            <a:off x="0" y="25758"/>
            <a:ext cx="71882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lvl="0" algn="ctr"/>
            <a:r>
              <a:rPr lang="en-US" sz="2700" b="1" dirty="0">
                <a:latin typeface="Lato Bold" panose="020F0802020204030203" pitchFamily="34" charset="0"/>
                <a:ea typeface="+mn-ea"/>
                <a:cs typeface="+mn-cs"/>
              </a:rPr>
              <a:t>Summarized consolidated P&amp;L - Quarterly </a:t>
            </a:r>
          </a:p>
        </p:txBody>
      </p:sp>
      <p:sp>
        <p:nvSpPr>
          <p:cNvPr id="4" name="TextBox 3">
            <a:extLst>
              <a:ext uri="{FF2B5EF4-FFF2-40B4-BE49-F238E27FC236}">
                <a16:creationId xmlns:a16="http://schemas.microsoft.com/office/drawing/2014/main" id="{4D56A5A7-24C2-FA6A-99D6-D3ABCC1BA1B4}"/>
              </a:ext>
            </a:extLst>
          </p:cNvPr>
          <p:cNvSpPr txBox="1"/>
          <p:nvPr/>
        </p:nvSpPr>
        <p:spPr>
          <a:xfrm>
            <a:off x="0" y="6395146"/>
            <a:ext cx="11197884" cy="253916"/>
          </a:xfrm>
          <a:prstGeom prst="rect">
            <a:avLst/>
          </a:prstGeom>
          <a:noFill/>
        </p:spPr>
        <p:txBody>
          <a:bodyPr wrap="square" rtlCol="0">
            <a:spAutoFit/>
          </a:bodyPr>
          <a:lstStyle/>
          <a:p>
            <a:r>
              <a:rPr lang="en-US" sz="1050" dirty="0"/>
              <a:t>Note: 1) Numbers in the table may not add up due to rounding-off. 2) Previous year figures have been regrouped wherever necessary. </a:t>
            </a:r>
            <a:r>
              <a:rPr lang="en-US" sz="1050" dirty="0">
                <a:solidFill>
                  <a:srgbClr val="000000"/>
                </a:solidFill>
                <a:latin typeface="Calibri" panose="020F0502020204030204" pitchFamily="34" charset="0"/>
              </a:rPr>
              <a:t> </a:t>
            </a:r>
          </a:p>
        </p:txBody>
      </p:sp>
      <p:sp>
        <p:nvSpPr>
          <p:cNvPr id="6" name="TextBox 5">
            <a:extLst>
              <a:ext uri="{FF2B5EF4-FFF2-40B4-BE49-F238E27FC236}">
                <a16:creationId xmlns:a16="http://schemas.microsoft.com/office/drawing/2014/main" id="{599A4DF5-A5C3-80B3-39E8-E4B66817A5CD}"/>
              </a:ext>
            </a:extLst>
          </p:cNvPr>
          <p:cNvSpPr txBox="1"/>
          <p:nvPr/>
        </p:nvSpPr>
        <p:spPr>
          <a:xfrm>
            <a:off x="7742596" y="1651546"/>
            <a:ext cx="3195479" cy="425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75000"/>
                    <a:lumOff val="25000"/>
                  </a:schemeClr>
                </a:solidFill>
              </a:rPr>
              <a:t>Operating revenues break-up (Rs. Mn.)</a:t>
            </a:r>
          </a:p>
        </p:txBody>
      </p:sp>
      <p:sp>
        <p:nvSpPr>
          <p:cNvPr id="7" name="TextBox 6">
            <a:extLst>
              <a:ext uri="{FF2B5EF4-FFF2-40B4-BE49-F238E27FC236}">
                <a16:creationId xmlns:a16="http://schemas.microsoft.com/office/drawing/2014/main" id="{F0E62D85-A65D-D1E3-4722-19353494ECCD}"/>
              </a:ext>
            </a:extLst>
          </p:cNvPr>
          <p:cNvSpPr txBox="1"/>
          <p:nvPr/>
        </p:nvSpPr>
        <p:spPr>
          <a:xfrm>
            <a:off x="8610600" y="5066260"/>
            <a:ext cx="1326329" cy="307777"/>
          </a:xfrm>
          <a:prstGeom prst="rect">
            <a:avLst/>
          </a:prstGeom>
          <a:noFill/>
        </p:spPr>
        <p:txBody>
          <a:bodyPr wrap="square" rtlCol="0">
            <a:spAutoFit/>
          </a:bodyPr>
          <a:lstStyle/>
          <a:p>
            <a:pPr algn="ctr"/>
            <a:r>
              <a:rPr lang="en-US" sz="1400" b="1" dirty="0">
                <a:solidFill>
                  <a:schemeClr val="tx1">
                    <a:lumMod val="75000"/>
                    <a:lumOff val="25000"/>
                  </a:schemeClr>
                </a:solidFill>
              </a:rPr>
              <a:t>3Q FY2026</a:t>
            </a:r>
          </a:p>
        </p:txBody>
      </p:sp>
      <p:sp>
        <p:nvSpPr>
          <p:cNvPr id="8" name="Slide Number Placeholder 7">
            <a:extLst>
              <a:ext uri="{FF2B5EF4-FFF2-40B4-BE49-F238E27FC236}">
                <a16:creationId xmlns:a16="http://schemas.microsoft.com/office/drawing/2014/main" id="{28677C8E-1F54-A9F6-FCF0-EF28CCEAAAFC}"/>
              </a:ext>
            </a:extLst>
          </p:cNvPr>
          <p:cNvSpPr>
            <a:spLocks noGrp="1"/>
          </p:cNvSpPr>
          <p:nvPr>
            <p:ph type="sldNum" sz="quarter" idx="12"/>
          </p:nvPr>
        </p:nvSpPr>
        <p:spPr/>
        <p:txBody>
          <a:bodyPr/>
          <a:lstStyle/>
          <a:p>
            <a:fld id="{C7B9B95D-F2CB-4CF3-B3AD-796D80689AB1}" type="slidenum">
              <a:rPr lang="en-IN" smtClean="0"/>
              <a:t>16</a:t>
            </a:fld>
            <a:endParaRPr lang="en-IN"/>
          </a:p>
        </p:txBody>
      </p:sp>
      <p:graphicFrame>
        <p:nvGraphicFramePr>
          <p:cNvPr id="5" name="Table 4">
            <a:extLst>
              <a:ext uri="{FF2B5EF4-FFF2-40B4-BE49-F238E27FC236}">
                <a16:creationId xmlns:a16="http://schemas.microsoft.com/office/drawing/2014/main" id="{599271B6-D3E7-5F34-6A97-92C74D9DFE3A}"/>
              </a:ext>
            </a:extLst>
          </p:cNvPr>
          <p:cNvGraphicFramePr>
            <a:graphicFrameLocks noGrp="1"/>
          </p:cNvGraphicFramePr>
          <p:nvPr>
            <p:extLst>
              <p:ext uri="{D42A27DB-BD31-4B8C-83A1-F6EECF244321}">
                <p14:modId xmlns:p14="http://schemas.microsoft.com/office/powerpoint/2010/main" val="756235756"/>
              </p:ext>
            </p:extLst>
          </p:nvPr>
        </p:nvGraphicFramePr>
        <p:xfrm>
          <a:off x="554637" y="1044000"/>
          <a:ext cx="5941697" cy="4919756"/>
        </p:xfrm>
        <a:graphic>
          <a:graphicData uri="http://schemas.openxmlformats.org/drawingml/2006/table">
            <a:tbl>
              <a:tblPr/>
              <a:tblGrid>
                <a:gridCol w="3380620">
                  <a:extLst>
                    <a:ext uri="{9D8B030D-6E8A-4147-A177-3AD203B41FA5}">
                      <a16:colId xmlns:a16="http://schemas.microsoft.com/office/drawing/2014/main" val="20000"/>
                    </a:ext>
                  </a:extLst>
                </a:gridCol>
                <a:gridCol w="102443">
                  <a:extLst>
                    <a:ext uri="{9D8B030D-6E8A-4147-A177-3AD203B41FA5}">
                      <a16:colId xmlns:a16="http://schemas.microsoft.com/office/drawing/2014/main" val="20001"/>
                    </a:ext>
                  </a:extLst>
                </a:gridCol>
                <a:gridCol w="1229317">
                  <a:extLst>
                    <a:ext uri="{9D8B030D-6E8A-4147-A177-3AD203B41FA5}">
                      <a16:colId xmlns:a16="http://schemas.microsoft.com/office/drawing/2014/main" val="20002"/>
                    </a:ext>
                  </a:extLst>
                </a:gridCol>
                <a:gridCol w="1229317">
                  <a:extLst>
                    <a:ext uri="{9D8B030D-6E8A-4147-A177-3AD203B41FA5}">
                      <a16:colId xmlns:a16="http://schemas.microsoft.com/office/drawing/2014/main" val="20003"/>
                    </a:ext>
                  </a:extLst>
                </a:gridCol>
              </a:tblGrid>
              <a:tr h="503612">
                <a:tc>
                  <a:txBody>
                    <a:bodyPr/>
                    <a:lstStyle/>
                    <a:p>
                      <a:pPr algn="l" rtl="0" fontAlgn="b"/>
                      <a:r>
                        <a:rPr lang="en-US" sz="1500" b="1" i="0" u="none" strike="noStrike" dirty="0">
                          <a:solidFill>
                            <a:srgbClr val="000000"/>
                          </a:solidFill>
                          <a:latin typeface="Calibri"/>
                        </a:rPr>
                        <a:t>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r>
                        <a:rPr lang="en-US" sz="1500" b="1" i="0" u="none" strike="noStrike" dirty="0">
                          <a:solidFill>
                            <a:srgbClr val="000000"/>
                          </a:solidFill>
                          <a:latin typeface="Calibri"/>
                        </a:rPr>
                        <a:t>Quarter ended  </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rtl="0" fontAlgn="b"/>
                      <a:r>
                        <a:rPr lang="en-US" sz="1500" b="1" i="0" u="none" strike="noStrike" dirty="0">
                          <a:solidFill>
                            <a:srgbClr val="000000"/>
                          </a:solidFill>
                          <a:latin typeface="Calibri"/>
                        </a:rPr>
                        <a:t>Quarter ended  </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159">
                <a:tc>
                  <a:txBody>
                    <a:bodyPr/>
                    <a:lstStyle/>
                    <a:p>
                      <a:pPr algn="l" rtl="0" fontAlgn="b"/>
                      <a:r>
                        <a:rPr lang="en-US" sz="1500" b="1" i="0" u="none" strike="noStrike" dirty="0" err="1">
                          <a:solidFill>
                            <a:srgbClr val="000000"/>
                          </a:solidFill>
                          <a:latin typeface="Calibri"/>
                        </a:rPr>
                        <a:t>Rs</a:t>
                      </a:r>
                      <a:r>
                        <a:rPr lang="en-US" sz="1500" b="1" i="0" u="none" strike="noStrike" dirty="0">
                          <a:solidFill>
                            <a:srgbClr val="000000"/>
                          </a:solidFill>
                          <a:latin typeface="Calibri"/>
                        </a:rPr>
                        <a:t>. million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r>
                        <a:rPr lang="en-US" sz="1500" b="1" i="0" u="none" strike="noStrike" baseline="0" dirty="0">
                          <a:solidFill>
                            <a:srgbClr val="000000"/>
                          </a:solidFill>
                          <a:latin typeface="+mn-lt"/>
                        </a:rPr>
                        <a:t>December </a:t>
                      </a:r>
                      <a:r>
                        <a:rPr lang="en-US" sz="1500" b="1" i="0" u="none" strike="noStrike" dirty="0">
                          <a:solidFill>
                            <a:srgbClr val="000000"/>
                          </a:solidFill>
                          <a:latin typeface="Calibri"/>
                        </a:rPr>
                        <a:t>2025  </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rtl="0" fontAlgn="b"/>
                      <a:r>
                        <a:rPr lang="en-US" sz="1500" b="1" i="0" u="none" strike="noStrike" baseline="0" dirty="0">
                          <a:solidFill>
                            <a:srgbClr val="000000"/>
                          </a:solidFill>
                          <a:latin typeface="Calibri"/>
                        </a:rPr>
                        <a:t>December </a:t>
                      </a:r>
                      <a:r>
                        <a:rPr lang="en-US" sz="1500" b="1" i="0" u="none" strike="noStrike" dirty="0">
                          <a:solidFill>
                            <a:srgbClr val="000000"/>
                          </a:solidFill>
                          <a:latin typeface="Calibri"/>
                        </a:rPr>
                        <a:t>2024  </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189">
                <a:tc>
                  <a:txBody>
                    <a:bodyPr/>
                    <a:lstStyle/>
                    <a:p>
                      <a:pPr algn="l" rtl="0" fontAlgn="b"/>
                      <a:r>
                        <a:rPr lang="en-US" sz="1500" b="0" i="0" u="none" strike="noStrike" baseline="0" dirty="0">
                          <a:solidFill>
                            <a:srgbClr val="000000"/>
                          </a:solidFill>
                          <a:latin typeface="Calibri"/>
                        </a:rPr>
                        <a:t>   </a:t>
                      </a:r>
                      <a:r>
                        <a:rPr lang="en-US" sz="1500" b="0" i="0" u="none" strike="noStrike" dirty="0">
                          <a:solidFill>
                            <a:srgbClr val="000000"/>
                          </a:solidFill>
                          <a:latin typeface="Calibri"/>
                        </a:rPr>
                        <a:t>Operating revenues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2,991</a:t>
                      </a: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3,730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6872">
                <a:tc>
                  <a:txBody>
                    <a:bodyPr/>
                    <a:lstStyle/>
                    <a:p>
                      <a:pPr algn="l" rtl="0" fontAlgn="b"/>
                      <a:r>
                        <a:rPr lang="en-US" sz="1500" b="0" i="0" u="none" strike="noStrike" dirty="0">
                          <a:solidFill>
                            <a:srgbClr val="000000"/>
                          </a:solidFill>
                          <a:latin typeface="Calibri"/>
                        </a:rPr>
                        <a:t>   Expenditure </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3,406</a:t>
                      </a:r>
                    </a:p>
                  </a:txBody>
                  <a:tcPr marL="9525" marR="9525" marT="9525"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dirty="0"/>
                        <a:t>2,503</a:t>
                      </a:r>
                      <a:endParaRPr lang="en-US" sz="1500" kern="1200" dirty="0">
                        <a:solidFill>
                          <a:schemeClr val="tx1"/>
                        </a:solidFill>
                        <a:latin typeface="Calibri" panose="020F0502020204030204" pitchFamily="34" charset="0"/>
                        <a:ea typeface="+mn-ea"/>
                        <a:cs typeface="+mn-cs"/>
                      </a:endParaRPr>
                    </a:p>
                  </a:txBody>
                  <a:tcPr marL="9525" marR="9525" marT="9525"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6872">
                <a:tc>
                  <a:txBody>
                    <a:bodyPr/>
                    <a:lstStyle/>
                    <a:p>
                      <a:pPr algn="l" rtl="0" fontAlgn="b"/>
                      <a:r>
                        <a:rPr lang="en-US" sz="1500" b="1" i="0" u="none" strike="noStrike" dirty="0">
                          <a:solidFill>
                            <a:srgbClr val="000000"/>
                          </a:solidFill>
                          <a:latin typeface="Calibri"/>
                        </a:rPr>
                        <a:t>EBITDA </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r" defTabSz="914400" rtl="0" eaLnBrk="1" fontAlgn="b" latinLnBrk="0" hangingPunct="1">
                        <a:spcBef>
                          <a:spcPts val="0"/>
                        </a:spcBef>
                        <a:spcAft>
                          <a:spcPts val="0"/>
                        </a:spcAft>
                      </a:pPr>
                      <a:endParaRPr lang="en-US" sz="1500" b="1" i="0" u="none" strike="noStrike" kern="1200" dirty="0">
                        <a:solidFill>
                          <a:srgbClr val="000000"/>
                        </a:solidFill>
                        <a:latin typeface="Calibri"/>
                        <a:ea typeface="+mn-ea"/>
                        <a:cs typeface="+mn-cs"/>
                      </a:endParaRP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457200" marR="0" lvl="1" algn="r" defTabSz="755477" rtl="0" eaLnBrk="1" fontAlgn="b" latinLnBrk="0" hangingPunct="1">
                        <a:spcBef>
                          <a:spcPts val="0"/>
                        </a:spcBef>
                        <a:spcAft>
                          <a:spcPts val="0"/>
                        </a:spcAft>
                      </a:pPr>
                      <a:r>
                        <a:rPr lang="en-US" sz="1500" b="1" kern="1200" dirty="0">
                          <a:solidFill>
                            <a:schemeClr val="tx1"/>
                          </a:solidFill>
                          <a:latin typeface="Calibri" panose="020F0502020204030204" pitchFamily="34" charset="0"/>
                          <a:ea typeface="+mn-ea"/>
                          <a:cs typeface="+mn-cs"/>
                        </a:rPr>
                        <a:t>(415)</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marR="0" lvl="1" algn="r" defTabSz="755477" rtl="0" eaLnBrk="1" fontAlgn="b" latinLnBrk="0" hangingPunct="1">
                        <a:spcBef>
                          <a:spcPts val="0"/>
                        </a:spcBef>
                        <a:spcAft>
                          <a:spcPts val="0"/>
                        </a:spcAft>
                      </a:pPr>
                      <a:r>
                        <a:rPr lang="en-US" sz="1500" b="1" dirty="0"/>
                        <a:t>1,227</a:t>
                      </a:r>
                      <a:endParaRPr lang="en-US" sz="1500" b="1" kern="1200" dirty="0">
                        <a:solidFill>
                          <a:schemeClr val="tx1"/>
                        </a:solidFill>
                        <a:latin typeface="Calibri" panose="020F0502020204030204" pitchFamily="34" charset="0"/>
                        <a:ea typeface="+mn-ea"/>
                        <a:cs typeface="+mn-cs"/>
                      </a:endParaRP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1912">
                <a:tc>
                  <a:txBody>
                    <a:bodyPr/>
                    <a:lstStyle/>
                    <a:p>
                      <a:pPr marL="0" marR="0" indent="0" algn="l" defTabSz="755477" rtl="0" eaLnBrk="1" fontAlgn="b" latinLnBrk="0" hangingPunct="1">
                        <a:lnSpc>
                          <a:spcPct val="100000"/>
                        </a:lnSpc>
                        <a:spcBef>
                          <a:spcPts val="0"/>
                        </a:spcBef>
                        <a:spcAft>
                          <a:spcPts val="0"/>
                        </a:spcAft>
                        <a:buClrTx/>
                        <a:buSzTx/>
                        <a:buFontTx/>
                        <a:buNone/>
                        <a:tabLst/>
                        <a:defRPr/>
                      </a:pPr>
                      <a:r>
                        <a:rPr lang="en-US" sz="1500" b="1" i="0" u="none" strike="noStrike" kern="1200" dirty="0">
                          <a:solidFill>
                            <a:srgbClr val="000000"/>
                          </a:solidFill>
                          <a:latin typeface="Calibri"/>
                          <a:ea typeface="+mn-ea"/>
                          <a:cs typeface="+mn-cs"/>
                        </a:rPr>
                        <a:t>EBITDA  margin (%)</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marL="457200" marR="0" lvl="1" indent="0" algn="r" defTabSz="755477" rtl="0" eaLnBrk="1" fontAlgn="b" latinLnBrk="0" hangingPunct="1">
                        <a:lnSpc>
                          <a:spcPct val="100000"/>
                        </a:lnSpc>
                        <a:spcBef>
                          <a:spcPts val="0"/>
                        </a:spcBef>
                        <a:spcAft>
                          <a:spcPts val="0"/>
                        </a:spcAft>
                        <a:buClrTx/>
                        <a:buSzTx/>
                        <a:buFontTx/>
                        <a:buNone/>
                        <a:tabLst/>
                        <a:defRPr/>
                      </a:pPr>
                      <a:r>
                        <a:rPr lang="en-US" sz="1500" b="1" kern="1200" dirty="0">
                          <a:solidFill>
                            <a:schemeClr val="tx1"/>
                          </a:solidFill>
                          <a:latin typeface="Calibri" panose="020F0502020204030204" pitchFamily="34" charset="0"/>
                          <a:ea typeface="+mn-ea"/>
                          <a:cs typeface="+mn-cs"/>
                        </a:rPr>
                        <a:t>(13.9)</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marR="0" lvl="1" indent="0" algn="r" defTabSz="755477" rtl="0" eaLnBrk="1" fontAlgn="b" latinLnBrk="0" hangingPunct="1">
                        <a:lnSpc>
                          <a:spcPct val="100000"/>
                        </a:lnSpc>
                        <a:spcBef>
                          <a:spcPts val="0"/>
                        </a:spcBef>
                        <a:spcAft>
                          <a:spcPts val="0"/>
                        </a:spcAft>
                        <a:buClrTx/>
                        <a:buSzTx/>
                        <a:buFontTx/>
                        <a:buNone/>
                        <a:tabLst/>
                        <a:defRPr/>
                      </a:pPr>
                      <a:r>
                        <a:rPr lang="en-US" sz="1500" b="1" kern="1200" dirty="0">
                          <a:solidFill>
                            <a:schemeClr val="tx1"/>
                          </a:solidFill>
                          <a:latin typeface="Calibri" panose="020F0502020204030204" pitchFamily="34" charset="0"/>
                          <a:ea typeface="+mn-ea"/>
                          <a:cs typeface="+mn-cs"/>
                        </a:rPr>
                        <a:t>32.9</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1912">
                <a:tc>
                  <a:txBody>
                    <a:bodyPr/>
                    <a:lstStyle/>
                    <a:p>
                      <a:pPr algn="l" rtl="0" fontAlgn="b"/>
                      <a:r>
                        <a:rPr lang="en-US" sz="1500" b="0" i="0" u="none" strike="noStrike" dirty="0">
                          <a:solidFill>
                            <a:srgbClr val="000000"/>
                          </a:solidFill>
                          <a:latin typeface="Calibri"/>
                        </a:rPr>
                        <a:t>   Other income </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57</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kern="1200" dirty="0">
                          <a:solidFill>
                            <a:schemeClr val="tx1"/>
                          </a:solidFill>
                          <a:latin typeface="+mn-lt"/>
                          <a:ea typeface="+mn-ea"/>
                          <a:cs typeface="+mn-cs"/>
                        </a:rPr>
                        <a:t>90</a:t>
                      </a:r>
                      <a:endParaRPr lang="en-US" sz="1500" kern="1200" dirty="0">
                        <a:solidFill>
                          <a:schemeClr val="tx1"/>
                        </a:solidFill>
                        <a:latin typeface="Calibri" panose="020F0502020204030204" pitchFamily="34" charset="0"/>
                        <a:ea typeface="+mn-ea"/>
                        <a:cs typeface="+mn-cs"/>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6872">
                <a:tc>
                  <a:txBody>
                    <a:bodyPr/>
                    <a:lstStyle/>
                    <a:p>
                      <a:pPr algn="l" rtl="0" fontAlgn="b"/>
                      <a:r>
                        <a:rPr lang="en-US" sz="1500" b="0" i="0" u="none" strike="noStrike" dirty="0">
                          <a:solidFill>
                            <a:srgbClr val="000000"/>
                          </a:solidFill>
                          <a:latin typeface="Calibri"/>
                        </a:rPr>
                        <a:t>   Depreciation </a:t>
                      </a:r>
                      <a:r>
                        <a:rPr lang="en-US" sz="1500" b="0" i="0" u="none" strike="noStrike" dirty="0">
                          <a:solidFill>
                            <a:srgbClr val="000000"/>
                          </a:solidFill>
                          <a:latin typeface="+mn-lt"/>
                        </a:rPr>
                        <a:t>and amortization</a:t>
                      </a:r>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1020</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dirty="0"/>
                        <a:t>1,072</a:t>
                      </a:r>
                      <a:endParaRPr lang="en-US" sz="150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6872">
                <a:tc>
                  <a:txBody>
                    <a:bodyPr/>
                    <a:lstStyle/>
                    <a:p>
                      <a:pPr algn="l" rtl="0" fontAlgn="b"/>
                      <a:r>
                        <a:rPr lang="en-US" sz="1500" b="0" i="0" u="none" strike="noStrike" dirty="0">
                          <a:solidFill>
                            <a:srgbClr val="000000"/>
                          </a:solidFill>
                          <a:latin typeface="Calibri"/>
                        </a:rPr>
                        <a:t>   Finance cost </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684</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711</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6872">
                <a:tc>
                  <a:txBody>
                    <a:bodyPr/>
                    <a:lstStyle/>
                    <a:p>
                      <a:pPr algn="l" rtl="0" fontAlgn="b"/>
                      <a:r>
                        <a:rPr lang="en-US" sz="1500" dirty="0"/>
                        <a:t>   Exceptional items</a:t>
                      </a:r>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700</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ctr" defTabSz="755477" rtl="0" eaLnBrk="1" fontAlgn="b" latinLnBrk="0" hangingPunct="1"/>
                      <a:r>
                        <a:rPr lang="en-IN" sz="1500" kern="1200" dirty="0">
                          <a:solidFill>
                            <a:schemeClr val="tx1"/>
                          </a:solidFill>
                          <a:latin typeface="Calibri" panose="020F0502020204030204" pitchFamily="34" charset="0"/>
                          <a:ea typeface="+mn-ea"/>
                          <a:cs typeface="+mn-cs"/>
                        </a:rPr>
                        <a:t>-</a:t>
                      </a:r>
                      <a:endParaRPr lang="en-US" sz="150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9463">
                <a:tc>
                  <a:txBody>
                    <a:bodyPr/>
                    <a:lstStyle/>
                    <a:p>
                      <a:pPr algn="l" rtl="0" fontAlgn="b"/>
                      <a:r>
                        <a:rPr lang="en-US" sz="1500" b="1" i="0" u="none" strike="noStrike" dirty="0">
                          <a:solidFill>
                            <a:srgbClr val="000000"/>
                          </a:solidFill>
                          <a:latin typeface="Calibri"/>
                        </a:rPr>
                        <a:t>Profit / (Loss) before tax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b="1" kern="1200" dirty="0">
                          <a:solidFill>
                            <a:schemeClr val="tx1"/>
                          </a:solidFill>
                          <a:latin typeface="Calibri" panose="020F0502020204030204" pitchFamily="34" charset="0"/>
                          <a:ea typeface="+mn-ea"/>
                          <a:cs typeface="+mn-cs"/>
                        </a:rPr>
                        <a:t>(2,762)</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b="1" kern="1200" dirty="0">
                          <a:solidFill>
                            <a:schemeClr val="tx1"/>
                          </a:solidFill>
                          <a:latin typeface="Calibri" panose="020F0502020204030204" pitchFamily="34" charset="0"/>
                          <a:ea typeface="+mn-ea"/>
                          <a:cs typeface="+mn-cs"/>
                        </a:rPr>
                        <a:t>(465)</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8605">
                <a:tc>
                  <a:txBody>
                    <a:bodyPr/>
                    <a:lstStyle/>
                    <a:p>
                      <a:pPr marL="0" algn="l" defTabSz="755477" rtl="0" eaLnBrk="1" fontAlgn="b" latinLnBrk="0" hangingPunct="1"/>
                      <a:r>
                        <a:rPr lang="en-US" sz="1500" b="0" i="0" u="none" strike="noStrike" kern="1200" dirty="0">
                          <a:solidFill>
                            <a:srgbClr val="000000"/>
                          </a:solidFill>
                          <a:latin typeface="Calibri"/>
                          <a:ea typeface="+mn-ea"/>
                          <a:cs typeface="+mn-cs"/>
                        </a:rPr>
                        <a:t>   Tax</a:t>
                      </a:r>
                      <a:r>
                        <a:rPr lang="en-US" sz="1500" b="0" i="0" u="none" strike="noStrike" kern="1200" baseline="0" dirty="0">
                          <a:solidFill>
                            <a:srgbClr val="000000"/>
                          </a:solidFill>
                          <a:latin typeface="Calibri"/>
                          <a:ea typeface="+mn-ea"/>
                          <a:cs typeface="+mn-cs"/>
                        </a:rPr>
                        <a:t> expense:</a:t>
                      </a:r>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endParaRPr lang="en-US" sz="150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endParaRPr lang="en-US" sz="150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8605">
                <a:tc>
                  <a:txBody>
                    <a:bodyPr/>
                    <a:lstStyle/>
                    <a:p>
                      <a:pPr marL="0" algn="l" defTabSz="755477" rtl="0" eaLnBrk="1" fontAlgn="b" latinLnBrk="0" hangingPunct="1"/>
                      <a:r>
                        <a:rPr lang="en-IN" sz="1500" b="0" i="0" u="none" strike="noStrike" kern="1200" dirty="0">
                          <a:solidFill>
                            <a:srgbClr val="000000"/>
                          </a:solidFill>
                          <a:latin typeface="Calibri"/>
                          <a:ea typeface="+mn-ea"/>
                          <a:cs typeface="+mn-cs"/>
                        </a:rPr>
                        <a:t>-     Current Tax</a:t>
                      </a:r>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ctr" defTabSz="755477" rtl="0" eaLnBrk="1" fontAlgn="b" latinLnBrk="0" hangingPunct="1"/>
                      <a:r>
                        <a:rPr lang="en-US" sz="1500" kern="1200" dirty="0">
                          <a:solidFill>
                            <a:schemeClr val="tx1"/>
                          </a:solidFill>
                          <a:latin typeface="Calibri" panose="020F0502020204030204" pitchFamily="34" charset="0"/>
                          <a:ea typeface="+mn-ea"/>
                          <a:cs typeface="+mn-cs"/>
                        </a:rPr>
                        <a:t>-</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ctr" defTabSz="755477" rtl="0" eaLnBrk="1" fontAlgn="b" latinLnBrk="0" hangingPunct="1"/>
                      <a:r>
                        <a:rPr lang="en-IN" sz="1500" kern="1200" dirty="0">
                          <a:solidFill>
                            <a:schemeClr val="tx1"/>
                          </a:solidFill>
                          <a:latin typeface="Calibri" panose="020F0502020204030204" pitchFamily="34" charset="0"/>
                          <a:ea typeface="+mn-ea"/>
                          <a:cs typeface="+mn-cs"/>
                        </a:rPr>
                        <a:t>-</a:t>
                      </a:r>
                      <a:endParaRPr lang="en-US" sz="150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58605">
                <a:tc>
                  <a:txBody>
                    <a:bodyPr/>
                    <a:lstStyle/>
                    <a:p>
                      <a:pPr marL="0" algn="l" defTabSz="755477" rtl="0" eaLnBrk="1" fontAlgn="b" latinLnBrk="0" hangingPunct="1"/>
                      <a:r>
                        <a:rPr lang="en-IN" sz="1500" b="0" i="0" u="none" strike="noStrike" kern="1200" dirty="0">
                          <a:solidFill>
                            <a:srgbClr val="000000"/>
                          </a:solidFill>
                          <a:latin typeface="Calibri"/>
                          <a:ea typeface="+mn-ea"/>
                          <a:cs typeface="+mn-cs"/>
                        </a:rPr>
                        <a:t>-     Deferred Tax</a:t>
                      </a:r>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ctr" defTabSz="755477" rtl="0" eaLnBrk="1" fontAlgn="b" latinLnBrk="0" hangingPunct="1"/>
                      <a:r>
                        <a:rPr lang="en-US" sz="1500" kern="1200" dirty="0">
                          <a:solidFill>
                            <a:schemeClr val="tx1"/>
                          </a:solidFill>
                          <a:latin typeface="Calibri" panose="020F0502020204030204" pitchFamily="34" charset="0"/>
                          <a:ea typeface="+mn-ea"/>
                          <a:cs typeface="+mn-cs"/>
                        </a:rPr>
                        <a:t>-</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ctr" defTabSz="755477" rtl="0" eaLnBrk="1" fontAlgn="b" latinLnBrk="0" hangingPunct="1"/>
                      <a:r>
                        <a:rPr lang="en-US" sz="1500" kern="1200" dirty="0">
                          <a:solidFill>
                            <a:schemeClr val="tx1"/>
                          </a:solidFill>
                          <a:latin typeface="Calibri" panose="020F0502020204030204" pitchFamily="34" charset="0"/>
                          <a:ea typeface="+mn-ea"/>
                          <a:cs typeface="+mn-cs"/>
                        </a:rPr>
                        <a:t>-</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8605">
                <a:tc>
                  <a:txBody>
                    <a:bodyPr/>
                    <a:lstStyle/>
                    <a:p>
                      <a:pPr algn="l" rtl="0" fontAlgn="b"/>
                      <a:r>
                        <a:rPr lang="en-US" sz="1500" b="1" i="0" u="none" strike="noStrike" dirty="0">
                          <a:solidFill>
                            <a:srgbClr val="000000"/>
                          </a:solidFill>
                          <a:latin typeface="Calibri"/>
                        </a:rPr>
                        <a:t>Net Profit / (Loss) for the period </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lvl="1" algn="r" rtl="0" fontAlgn="b"/>
                      <a:r>
                        <a:rPr lang="en-US" sz="1500" b="1" kern="1200" dirty="0">
                          <a:solidFill>
                            <a:schemeClr val="tx1"/>
                          </a:solidFill>
                          <a:latin typeface="Calibri" panose="020F0502020204030204" pitchFamily="34" charset="0"/>
                          <a:ea typeface="+mn-ea"/>
                          <a:cs typeface="+mn-cs"/>
                        </a:rPr>
                        <a:t>(2,762)</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lvl="1" algn="r" rtl="0" fontAlgn="b"/>
                      <a:r>
                        <a:rPr lang="en-US" sz="1500" b="1" kern="1200" dirty="0">
                          <a:solidFill>
                            <a:schemeClr val="tx1"/>
                          </a:solidFill>
                          <a:latin typeface="Calibri" panose="020F0502020204030204" pitchFamily="34" charset="0"/>
                          <a:ea typeface="+mn-ea"/>
                          <a:cs typeface="+mn-cs"/>
                        </a:rPr>
                        <a:t>(465)</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aphicFrame>
        <p:nvGraphicFramePr>
          <p:cNvPr id="9" name="Chart 8">
            <a:extLst>
              <a:ext uri="{FF2B5EF4-FFF2-40B4-BE49-F238E27FC236}">
                <a16:creationId xmlns:a16="http://schemas.microsoft.com/office/drawing/2014/main" id="{D22760E4-B3EB-108F-AA3C-45AF290B5261}"/>
              </a:ext>
            </a:extLst>
          </p:cNvPr>
          <p:cNvGraphicFramePr>
            <a:graphicFrameLocks/>
          </p:cNvGraphicFramePr>
          <p:nvPr>
            <p:extLst>
              <p:ext uri="{D42A27DB-BD31-4B8C-83A1-F6EECF244321}">
                <p14:modId xmlns:p14="http://schemas.microsoft.com/office/powerpoint/2010/main" val="1004295349"/>
              </p:ext>
            </p:extLst>
          </p:nvPr>
        </p:nvGraphicFramePr>
        <p:xfrm>
          <a:off x="6954024" y="2210272"/>
          <a:ext cx="4884853"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296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5ABF-EEE8-1089-F5C6-2074DBFB7413}"/>
              </a:ext>
            </a:extLst>
          </p:cNvPr>
          <p:cNvSpPr txBox="1">
            <a:spLocks/>
          </p:cNvSpPr>
          <p:nvPr/>
        </p:nvSpPr>
        <p:spPr>
          <a:xfrm>
            <a:off x="3454400" y="3025775"/>
            <a:ext cx="6096000" cy="990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algn="ctr"/>
            <a:r>
              <a:rPr lang="en-US" sz="5400" b="1" dirty="0"/>
              <a:t>FY25 Financials</a:t>
            </a:r>
          </a:p>
        </p:txBody>
      </p:sp>
      <p:sp>
        <p:nvSpPr>
          <p:cNvPr id="3" name="Slide Number Placeholder 2">
            <a:extLst>
              <a:ext uri="{FF2B5EF4-FFF2-40B4-BE49-F238E27FC236}">
                <a16:creationId xmlns:a16="http://schemas.microsoft.com/office/drawing/2014/main" id="{C9D46625-34E8-6C76-4328-E28EF93667C7}"/>
              </a:ext>
            </a:extLst>
          </p:cNvPr>
          <p:cNvSpPr>
            <a:spLocks noGrp="1"/>
          </p:cNvSpPr>
          <p:nvPr>
            <p:ph type="sldNum" sz="quarter" idx="12"/>
          </p:nvPr>
        </p:nvSpPr>
        <p:spPr/>
        <p:txBody>
          <a:bodyPr/>
          <a:lstStyle/>
          <a:p>
            <a:fld id="{C7B9B95D-F2CB-4CF3-B3AD-796D80689AB1}" type="slidenum">
              <a:rPr lang="en-IN" smtClean="0"/>
              <a:t>17</a:t>
            </a:fld>
            <a:endParaRPr lang="en-IN"/>
          </a:p>
        </p:txBody>
      </p:sp>
    </p:spTree>
    <p:extLst>
      <p:ext uri="{BB962C8B-B14F-4D97-AF65-F5344CB8AC3E}">
        <p14:creationId xmlns:p14="http://schemas.microsoft.com/office/powerpoint/2010/main" val="298617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63E4-AF2F-3B0C-2C5C-F0F162320484}"/>
              </a:ext>
            </a:extLst>
          </p:cNvPr>
          <p:cNvSpPr txBox="1">
            <a:spLocks/>
          </p:cNvSpPr>
          <p:nvPr/>
        </p:nvSpPr>
        <p:spPr>
          <a:xfrm>
            <a:off x="0" y="25758"/>
            <a:ext cx="48260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Annual performance metrics</a:t>
            </a:r>
            <a:endParaRPr lang="en-US" dirty="0"/>
          </a:p>
        </p:txBody>
      </p:sp>
      <p:sp>
        <p:nvSpPr>
          <p:cNvPr id="3" name="Bent-Up Arrow 6">
            <a:extLst>
              <a:ext uri="{FF2B5EF4-FFF2-40B4-BE49-F238E27FC236}">
                <a16:creationId xmlns:a16="http://schemas.microsoft.com/office/drawing/2014/main" id="{1A3E5CDF-F3C1-9CB1-EDEA-EE92C5FDD433}"/>
              </a:ext>
            </a:extLst>
          </p:cNvPr>
          <p:cNvSpPr/>
          <p:nvPr/>
        </p:nvSpPr>
        <p:spPr>
          <a:xfrm rot="5400000">
            <a:off x="582161" y="2030740"/>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ounded Rectangle 3">
            <a:extLst>
              <a:ext uri="{FF2B5EF4-FFF2-40B4-BE49-F238E27FC236}">
                <a16:creationId xmlns:a16="http://schemas.microsoft.com/office/drawing/2014/main" id="{8BB58A2F-9A6D-E82F-9E27-2C217C28BA05}"/>
              </a:ext>
            </a:extLst>
          </p:cNvPr>
          <p:cNvSpPr/>
          <p:nvPr/>
        </p:nvSpPr>
        <p:spPr>
          <a:xfrm>
            <a:off x="440011" y="935653"/>
            <a:ext cx="2797791" cy="996287"/>
          </a:xfrm>
          <a:prstGeom prst="roundRect">
            <a:avLst/>
          </a:prstGeom>
          <a:gradFill flip="none" rotWithShape="1">
            <a:gsLst>
              <a:gs pos="0">
                <a:srgbClr val="CD6A46">
                  <a:tint val="66000"/>
                  <a:satMod val="160000"/>
                </a:srgbClr>
              </a:gs>
              <a:gs pos="50000">
                <a:srgbClr val="CD6A46">
                  <a:tint val="44500"/>
                  <a:satMod val="160000"/>
                </a:srgbClr>
              </a:gs>
              <a:gs pos="100000">
                <a:srgbClr val="CD6A4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ysClr val="windowText" lastClr="000000"/>
                </a:solidFill>
                <a:latin typeface="Lato Light" panose="020F0302020204030203"/>
              </a:rPr>
              <a:t>Subscription revenues </a:t>
            </a:r>
          </a:p>
          <a:p>
            <a:pPr marL="347472" indent="-347472" algn="ctr">
              <a:spcBef>
                <a:spcPts val="0"/>
              </a:spcBef>
              <a:spcAft>
                <a:spcPts val="0"/>
              </a:spcAft>
            </a:pPr>
            <a:endParaRPr lang="en-IN" sz="1400" dirty="0">
              <a:solidFill>
                <a:sysClr val="windowText" lastClr="000000"/>
              </a:solidFill>
              <a:latin typeface="Lato Light" panose="020F0302020204030203"/>
            </a:endParaRPr>
          </a:p>
          <a:p>
            <a:pPr marL="347472" indent="-347472" algn="ctr">
              <a:spcBef>
                <a:spcPts val="0"/>
              </a:spcBef>
              <a:spcAft>
                <a:spcPts val="0"/>
              </a:spcAft>
            </a:pPr>
            <a:r>
              <a:rPr lang="en-IN" sz="1400" dirty="0">
                <a:solidFill>
                  <a:sysClr val="windowText" lastClr="000000"/>
                </a:solidFill>
                <a:latin typeface="Lato Light" panose="020F0302020204030203"/>
              </a:rPr>
              <a:t>Rs. 13,771 million</a:t>
            </a:r>
            <a:endParaRPr lang="en-IN" sz="1400" dirty="0">
              <a:solidFill>
                <a:sysClr val="windowText" lastClr="000000"/>
              </a:solidFill>
            </a:endParaRPr>
          </a:p>
        </p:txBody>
      </p:sp>
      <p:sp>
        <p:nvSpPr>
          <p:cNvPr id="5" name="TextBox 1">
            <a:extLst>
              <a:ext uri="{FF2B5EF4-FFF2-40B4-BE49-F238E27FC236}">
                <a16:creationId xmlns:a16="http://schemas.microsoft.com/office/drawing/2014/main" id="{82C75390-DE26-6DAA-D50C-C857F63D4E9D}"/>
              </a:ext>
            </a:extLst>
          </p:cNvPr>
          <p:cNvSpPr txBox="1"/>
          <p:nvPr/>
        </p:nvSpPr>
        <p:spPr>
          <a:xfrm>
            <a:off x="8523512" y="6246629"/>
            <a:ext cx="2524836" cy="330103"/>
          </a:xfrm>
          <a:prstGeom prst="rect">
            <a:avLst/>
          </a:prstGeom>
          <a:solidFill>
            <a:schemeClr val="bg1">
              <a:lumMod val="95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7472" indent="-347472" algn="ctr"/>
            <a:r>
              <a:rPr lang="en-US" sz="1400" b="1" dirty="0">
                <a:solidFill>
                  <a:sysClr val="windowText" lastClr="000000"/>
                </a:solidFill>
              </a:rPr>
              <a:t>EBITDA margin – 33.8%</a:t>
            </a:r>
            <a:endParaRPr lang="en-US" sz="1050" b="1" dirty="0">
              <a:solidFill>
                <a:sysClr val="windowText" lastClr="000000"/>
              </a:solidFill>
            </a:endParaRPr>
          </a:p>
        </p:txBody>
      </p:sp>
      <p:sp>
        <p:nvSpPr>
          <p:cNvPr id="6" name="Bent-Up Arrow 34">
            <a:extLst>
              <a:ext uri="{FF2B5EF4-FFF2-40B4-BE49-F238E27FC236}">
                <a16:creationId xmlns:a16="http://schemas.microsoft.com/office/drawing/2014/main" id="{113213C7-AD12-83DC-7AC9-27F50AF3E116}"/>
              </a:ext>
            </a:extLst>
          </p:cNvPr>
          <p:cNvSpPr/>
          <p:nvPr/>
        </p:nvSpPr>
        <p:spPr>
          <a:xfrm rot="5400000">
            <a:off x="1762938" y="3261654"/>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Bent-Up Arrow 36">
            <a:extLst>
              <a:ext uri="{FF2B5EF4-FFF2-40B4-BE49-F238E27FC236}">
                <a16:creationId xmlns:a16="http://schemas.microsoft.com/office/drawing/2014/main" id="{46F6B30F-2034-093E-C0C4-5830BD349340}"/>
              </a:ext>
            </a:extLst>
          </p:cNvPr>
          <p:cNvSpPr/>
          <p:nvPr/>
        </p:nvSpPr>
        <p:spPr>
          <a:xfrm rot="5400000">
            <a:off x="2928309" y="4442016"/>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ounded Rectangle 7">
            <a:extLst>
              <a:ext uri="{FF2B5EF4-FFF2-40B4-BE49-F238E27FC236}">
                <a16:creationId xmlns:a16="http://schemas.microsoft.com/office/drawing/2014/main" id="{2FFCAC1C-B744-AB70-6E67-F9BC553BE2B6}"/>
              </a:ext>
            </a:extLst>
          </p:cNvPr>
          <p:cNvSpPr/>
          <p:nvPr/>
        </p:nvSpPr>
        <p:spPr>
          <a:xfrm>
            <a:off x="1572258" y="2085246"/>
            <a:ext cx="2797791" cy="996287"/>
          </a:xfrm>
          <a:prstGeom prst="roundRect">
            <a:avLst/>
          </a:prstGeom>
          <a:gradFill flip="none" rotWithShape="1">
            <a:gsLst>
              <a:gs pos="0">
                <a:srgbClr val="59246D">
                  <a:tint val="66000"/>
                  <a:satMod val="160000"/>
                </a:srgbClr>
              </a:gs>
              <a:gs pos="50000">
                <a:srgbClr val="59246D">
                  <a:tint val="44500"/>
                  <a:satMod val="160000"/>
                </a:srgbClr>
              </a:gs>
              <a:gs pos="100000">
                <a:srgbClr val="59246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ysClr val="windowText" lastClr="000000"/>
                </a:solidFill>
                <a:latin typeface="Lato Light" panose="020F0302020204030203"/>
              </a:rPr>
              <a:t>Operating revenues </a:t>
            </a:r>
          </a:p>
          <a:p>
            <a:pPr marL="347472" indent="-347472" algn="ctr">
              <a:spcBef>
                <a:spcPts val="0"/>
              </a:spcBef>
              <a:spcAft>
                <a:spcPts val="0"/>
              </a:spcAft>
            </a:pPr>
            <a:endParaRPr lang="en-IN" sz="1400" dirty="0">
              <a:solidFill>
                <a:sysClr val="windowText" lastClr="000000"/>
              </a:solidFill>
              <a:latin typeface="Lato Light" panose="020F0302020204030203"/>
            </a:endParaRPr>
          </a:p>
          <a:p>
            <a:pPr marL="347472" indent="-347472" algn="ctr"/>
            <a:r>
              <a:rPr lang="en-IN" sz="1400" dirty="0">
                <a:solidFill>
                  <a:sysClr val="windowText" lastClr="000000"/>
                </a:solidFill>
                <a:latin typeface="Lato Light" panose="020F0302020204030203"/>
              </a:rPr>
              <a:t>Rs. 15,676 million</a:t>
            </a:r>
            <a:endParaRPr lang="en-IN" sz="1400" dirty="0">
              <a:solidFill>
                <a:sysClr val="windowText" lastClr="000000"/>
              </a:solidFill>
            </a:endParaRPr>
          </a:p>
        </p:txBody>
      </p:sp>
      <p:sp>
        <p:nvSpPr>
          <p:cNvPr id="9" name="Rounded Rectangle 8">
            <a:extLst>
              <a:ext uri="{FF2B5EF4-FFF2-40B4-BE49-F238E27FC236}">
                <a16:creationId xmlns:a16="http://schemas.microsoft.com/office/drawing/2014/main" id="{50CDBDCB-D613-DB55-4DAA-0DB6C3455507}"/>
              </a:ext>
            </a:extLst>
          </p:cNvPr>
          <p:cNvSpPr/>
          <p:nvPr/>
        </p:nvSpPr>
        <p:spPr>
          <a:xfrm>
            <a:off x="2796496" y="3296697"/>
            <a:ext cx="2797791" cy="996287"/>
          </a:xfrm>
          <a:prstGeom prst="roundRect">
            <a:avLst/>
          </a:prstGeom>
          <a:gradFill flip="none" rotWithShape="1">
            <a:gsLst>
              <a:gs pos="0">
                <a:srgbClr val="CD6A46">
                  <a:tint val="66000"/>
                  <a:satMod val="160000"/>
                </a:srgbClr>
              </a:gs>
              <a:gs pos="50000">
                <a:srgbClr val="CD6A46">
                  <a:tint val="44500"/>
                  <a:satMod val="160000"/>
                </a:srgbClr>
              </a:gs>
              <a:gs pos="100000">
                <a:srgbClr val="CD6A4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2000"/>
            </a:pPr>
            <a:r>
              <a:rPr lang="en-IN" sz="1400" dirty="0">
                <a:solidFill>
                  <a:sysClr val="windowText" lastClr="000000"/>
                </a:solidFill>
                <a:latin typeface="Lato Light" panose="020F0302020204030203"/>
              </a:rPr>
              <a:t>EBITDA</a:t>
            </a:r>
          </a:p>
          <a:p>
            <a:pPr algn="ctr">
              <a:buSzPts val="2000"/>
            </a:pPr>
            <a:endParaRPr lang="en-IN" sz="1400" dirty="0">
              <a:solidFill>
                <a:schemeClr val="tx1"/>
              </a:solidFill>
              <a:latin typeface="Lato Light" panose="020F0302020204030203"/>
            </a:endParaRPr>
          </a:p>
          <a:p>
            <a:pPr algn="ctr">
              <a:buSzPts val="2000"/>
            </a:pPr>
            <a:r>
              <a:rPr lang="en-IN" sz="1400" dirty="0">
                <a:solidFill>
                  <a:sysClr val="windowText" lastClr="000000"/>
                </a:solidFill>
                <a:latin typeface="Lato Light" panose="020F0302020204030203"/>
              </a:rPr>
              <a:t>Rs. 5,291 million</a:t>
            </a:r>
          </a:p>
        </p:txBody>
      </p:sp>
      <p:sp>
        <p:nvSpPr>
          <p:cNvPr id="10" name="Rounded Rectangle 9">
            <a:extLst>
              <a:ext uri="{FF2B5EF4-FFF2-40B4-BE49-F238E27FC236}">
                <a16:creationId xmlns:a16="http://schemas.microsoft.com/office/drawing/2014/main" id="{60965275-A934-A5A2-9AFE-D4A7EECDB966}"/>
              </a:ext>
            </a:extLst>
          </p:cNvPr>
          <p:cNvSpPr/>
          <p:nvPr/>
        </p:nvSpPr>
        <p:spPr>
          <a:xfrm>
            <a:off x="3932056" y="4549092"/>
            <a:ext cx="2797791" cy="996287"/>
          </a:xfrm>
          <a:prstGeom prst="roundRect">
            <a:avLst/>
          </a:prstGeom>
          <a:gradFill flip="none" rotWithShape="1">
            <a:gsLst>
              <a:gs pos="0">
                <a:srgbClr val="59246D">
                  <a:tint val="66000"/>
                  <a:satMod val="160000"/>
                </a:srgbClr>
              </a:gs>
              <a:gs pos="50000">
                <a:srgbClr val="59246D">
                  <a:tint val="44500"/>
                  <a:satMod val="160000"/>
                </a:srgbClr>
              </a:gs>
              <a:gs pos="100000">
                <a:srgbClr val="59246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2000"/>
            </a:pPr>
            <a:r>
              <a:rPr lang="en-IN" sz="1400" dirty="0">
                <a:solidFill>
                  <a:sysClr val="windowText" lastClr="000000"/>
                </a:solidFill>
                <a:latin typeface="Lato Light" panose="020F0302020204030203"/>
              </a:rPr>
              <a:t>EBITDA Margin</a:t>
            </a:r>
            <a:endParaRPr lang="en-IN" sz="1400" baseline="30000" dirty="0">
              <a:solidFill>
                <a:sysClr val="windowText" lastClr="000000"/>
              </a:solidFill>
              <a:latin typeface="Lato Light" panose="020F0302020204030203"/>
            </a:endParaRPr>
          </a:p>
          <a:p>
            <a:pPr algn="ctr">
              <a:buSzPts val="2000"/>
            </a:pPr>
            <a:endParaRPr lang="en-IN" sz="1400" dirty="0">
              <a:solidFill>
                <a:schemeClr val="tx1"/>
              </a:solidFill>
              <a:latin typeface="Lato Light" panose="020F0302020204030203"/>
            </a:endParaRPr>
          </a:p>
          <a:p>
            <a:pPr algn="ctr">
              <a:spcBef>
                <a:spcPts val="0"/>
              </a:spcBef>
              <a:spcAft>
                <a:spcPts val="0"/>
              </a:spcAft>
              <a:buClrTx/>
              <a:buSzPts val="2000"/>
            </a:pPr>
            <a:r>
              <a:rPr lang="en-IN" sz="1400" dirty="0">
                <a:solidFill>
                  <a:sysClr val="windowText" lastClr="000000"/>
                </a:solidFill>
                <a:latin typeface="Lato Light" panose="020F0302020204030203"/>
              </a:rPr>
              <a:t>33.8%</a:t>
            </a:r>
          </a:p>
        </p:txBody>
      </p:sp>
      <p:sp>
        <p:nvSpPr>
          <p:cNvPr id="13" name="TextBox 1">
            <a:extLst>
              <a:ext uri="{FF2B5EF4-FFF2-40B4-BE49-F238E27FC236}">
                <a16:creationId xmlns:a16="http://schemas.microsoft.com/office/drawing/2014/main" id="{D36B5FBB-0B90-47B4-A5E8-AC54AF9A4932}"/>
              </a:ext>
            </a:extLst>
          </p:cNvPr>
          <p:cNvSpPr txBox="1"/>
          <p:nvPr/>
        </p:nvSpPr>
        <p:spPr>
          <a:xfrm>
            <a:off x="8110689" y="943016"/>
            <a:ext cx="2327991" cy="330103"/>
          </a:xfrm>
          <a:prstGeom prst="rect">
            <a:avLst/>
          </a:prstGeom>
          <a:solidFill>
            <a:schemeClr val="bg1">
              <a:lumMod val="95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7472" indent="-347472" algn="ctr"/>
            <a:r>
              <a:rPr lang="en-US" sz="1400" b="1" dirty="0">
                <a:solidFill>
                  <a:sysClr val="windowText" lastClr="000000"/>
                </a:solidFill>
              </a:rPr>
              <a:t>P&amp;L structure – FY25</a:t>
            </a:r>
          </a:p>
        </p:txBody>
      </p:sp>
      <p:sp>
        <p:nvSpPr>
          <p:cNvPr id="15" name="Slide Number Placeholder 14">
            <a:extLst>
              <a:ext uri="{FF2B5EF4-FFF2-40B4-BE49-F238E27FC236}">
                <a16:creationId xmlns:a16="http://schemas.microsoft.com/office/drawing/2014/main" id="{548B8FD0-EE51-D7E8-7FF3-B86A0DE471E2}"/>
              </a:ext>
            </a:extLst>
          </p:cNvPr>
          <p:cNvSpPr>
            <a:spLocks noGrp="1"/>
          </p:cNvSpPr>
          <p:nvPr>
            <p:ph type="sldNum" sz="quarter" idx="12"/>
          </p:nvPr>
        </p:nvSpPr>
        <p:spPr/>
        <p:txBody>
          <a:bodyPr/>
          <a:lstStyle/>
          <a:p>
            <a:fld id="{C7B9B95D-F2CB-4CF3-B3AD-796D80689AB1}" type="slidenum">
              <a:rPr lang="en-IN" smtClean="0"/>
              <a:t>18</a:t>
            </a:fld>
            <a:endParaRPr lang="en-IN"/>
          </a:p>
        </p:txBody>
      </p:sp>
      <p:graphicFrame>
        <p:nvGraphicFramePr>
          <p:cNvPr id="11" name="Chart 10">
            <a:extLst>
              <a:ext uri="{FF2B5EF4-FFF2-40B4-BE49-F238E27FC236}">
                <a16:creationId xmlns:a16="http://schemas.microsoft.com/office/drawing/2014/main" id="{08654F7B-0840-8C46-52F3-E8778FD5AB7A}"/>
              </a:ext>
            </a:extLst>
          </p:cNvPr>
          <p:cNvGraphicFramePr>
            <a:graphicFrameLocks/>
          </p:cNvGraphicFramePr>
          <p:nvPr>
            <p:extLst>
              <p:ext uri="{D42A27DB-BD31-4B8C-83A1-F6EECF244321}">
                <p14:modId xmlns:p14="http://schemas.microsoft.com/office/powerpoint/2010/main" val="1740402482"/>
              </p:ext>
            </p:extLst>
          </p:nvPr>
        </p:nvGraphicFramePr>
        <p:xfrm>
          <a:off x="7263802" y="1346466"/>
          <a:ext cx="4572000" cy="2175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2486E02E-9164-190D-BB6C-9C2C980F73A3}"/>
              </a:ext>
            </a:extLst>
          </p:cNvPr>
          <p:cNvGraphicFramePr>
            <a:graphicFrameLocks/>
          </p:cNvGraphicFramePr>
          <p:nvPr>
            <p:extLst>
              <p:ext uri="{D42A27DB-BD31-4B8C-83A1-F6EECF244321}">
                <p14:modId xmlns:p14="http://schemas.microsoft.com/office/powerpoint/2010/main" val="3864675350"/>
              </p:ext>
            </p:extLst>
          </p:nvPr>
        </p:nvGraphicFramePr>
        <p:xfrm>
          <a:off x="7263802" y="3631644"/>
          <a:ext cx="4572000" cy="22833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2635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19A5-25CE-AEA9-F2A9-A3BF484FF530}"/>
              </a:ext>
            </a:extLst>
          </p:cNvPr>
          <p:cNvSpPr txBox="1">
            <a:spLocks/>
          </p:cNvSpPr>
          <p:nvPr/>
        </p:nvSpPr>
        <p:spPr>
          <a:xfrm>
            <a:off x="0" y="0"/>
            <a:ext cx="62738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lvl="0" algn="ctr"/>
            <a:r>
              <a:rPr lang="en-US" sz="2700" b="1" dirty="0">
                <a:latin typeface="Lato Bold" panose="020F0802020204030203" pitchFamily="34" charset="0"/>
                <a:ea typeface="+mn-ea"/>
                <a:cs typeface="+mn-cs"/>
              </a:rPr>
              <a:t>Summarized consolidated P&amp;L- Annual</a:t>
            </a:r>
          </a:p>
        </p:txBody>
      </p:sp>
      <p:graphicFrame>
        <p:nvGraphicFramePr>
          <p:cNvPr id="3" name="Table 2">
            <a:extLst>
              <a:ext uri="{FF2B5EF4-FFF2-40B4-BE49-F238E27FC236}">
                <a16:creationId xmlns:a16="http://schemas.microsoft.com/office/drawing/2014/main" id="{7A898261-A439-DBAC-1A94-60C53DC65C5F}"/>
              </a:ext>
            </a:extLst>
          </p:cNvPr>
          <p:cNvGraphicFramePr>
            <a:graphicFrameLocks noGrp="1"/>
          </p:cNvGraphicFramePr>
          <p:nvPr>
            <p:extLst>
              <p:ext uri="{D42A27DB-BD31-4B8C-83A1-F6EECF244321}">
                <p14:modId xmlns:p14="http://schemas.microsoft.com/office/powerpoint/2010/main" val="1126867434"/>
              </p:ext>
            </p:extLst>
          </p:nvPr>
        </p:nvGraphicFramePr>
        <p:xfrm>
          <a:off x="536262" y="1029058"/>
          <a:ext cx="5905476" cy="5304311"/>
        </p:xfrm>
        <a:graphic>
          <a:graphicData uri="http://schemas.openxmlformats.org/drawingml/2006/table">
            <a:tbl>
              <a:tblPr/>
              <a:tblGrid>
                <a:gridCol w="3360011">
                  <a:extLst>
                    <a:ext uri="{9D8B030D-6E8A-4147-A177-3AD203B41FA5}">
                      <a16:colId xmlns:a16="http://schemas.microsoft.com/office/drawing/2014/main" val="20000"/>
                    </a:ext>
                  </a:extLst>
                </a:gridCol>
                <a:gridCol w="101819">
                  <a:extLst>
                    <a:ext uri="{9D8B030D-6E8A-4147-A177-3AD203B41FA5}">
                      <a16:colId xmlns:a16="http://schemas.microsoft.com/office/drawing/2014/main" val="20001"/>
                    </a:ext>
                  </a:extLst>
                </a:gridCol>
                <a:gridCol w="1221823">
                  <a:extLst>
                    <a:ext uri="{9D8B030D-6E8A-4147-A177-3AD203B41FA5}">
                      <a16:colId xmlns:a16="http://schemas.microsoft.com/office/drawing/2014/main" val="20002"/>
                    </a:ext>
                  </a:extLst>
                </a:gridCol>
                <a:gridCol w="1221823">
                  <a:extLst>
                    <a:ext uri="{9D8B030D-6E8A-4147-A177-3AD203B41FA5}">
                      <a16:colId xmlns:a16="http://schemas.microsoft.com/office/drawing/2014/main" val="20003"/>
                    </a:ext>
                  </a:extLst>
                </a:gridCol>
              </a:tblGrid>
              <a:tr h="564007">
                <a:tc>
                  <a:txBody>
                    <a:bodyPr/>
                    <a:lstStyle/>
                    <a:p>
                      <a:pPr algn="l" rtl="0" fontAlgn="b"/>
                      <a:r>
                        <a:rPr lang="en-US" sz="1500" b="1" i="0" u="none" strike="noStrike" dirty="0">
                          <a:solidFill>
                            <a:srgbClr val="000000"/>
                          </a:solidFill>
                          <a:latin typeface="Calibri"/>
                        </a:rPr>
                        <a:t>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r>
                        <a:rPr lang="en-US" sz="1500" b="1" i="0" u="none" strike="noStrike" dirty="0">
                          <a:solidFill>
                            <a:srgbClr val="000000"/>
                          </a:solidFill>
                          <a:latin typeface="Calibri"/>
                        </a:rPr>
                        <a:t>Year</a:t>
                      </a:r>
                    </a:p>
                    <a:p>
                      <a:pPr algn="r" rtl="0" fontAlgn="b"/>
                      <a:r>
                        <a:rPr lang="en-US" sz="1500" b="1" i="0" u="none" strike="noStrike" dirty="0">
                          <a:solidFill>
                            <a:srgbClr val="000000"/>
                          </a:solidFill>
                          <a:latin typeface="Calibri"/>
                        </a:rPr>
                        <a:t> ended  </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rtl="0" fontAlgn="b"/>
                      <a:r>
                        <a:rPr lang="en-US" sz="1500" b="1" i="0" u="none" strike="noStrike" dirty="0">
                          <a:solidFill>
                            <a:srgbClr val="000000"/>
                          </a:solidFill>
                          <a:latin typeface="Calibri"/>
                        </a:rPr>
                        <a:t>Year</a:t>
                      </a:r>
                    </a:p>
                    <a:p>
                      <a:pPr algn="r" rtl="0" fontAlgn="b"/>
                      <a:r>
                        <a:rPr lang="en-US" sz="1500" b="1" i="0" u="none" strike="noStrike" dirty="0">
                          <a:solidFill>
                            <a:srgbClr val="000000"/>
                          </a:solidFill>
                          <a:latin typeface="Calibri"/>
                        </a:rPr>
                        <a:t> ended  </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4873">
                <a:tc>
                  <a:txBody>
                    <a:bodyPr/>
                    <a:lstStyle/>
                    <a:p>
                      <a:pPr algn="l" rtl="0" fontAlgn="b"/>
                      <a:r>
                        <a:rPr lang="en-US" sz="1500" b="1" i="0" u="none" strike="noStrike" dirty="0" err="1">
                          <a:solidFill>
                            <a:srgbClr val="000000"/>
                          </a:solidFill>
                          <a:latin typeface="Calibri"/>
                        </a:rPr>
                        <a:t>Rs</a:t>
                      </a:r>
                      <a:r>
                        <a:rPr lang="en-US" sz="1500" b="1" i="0" u="none" strike="noStrike" dirty="0">
                          <a:solidFill>
                            <a:srgbClr val="000000"/>
                          </a:solidFill>
                          <a:latin typeface="Calibri"/>
                        </a:rPr>
                        <a:t>. million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r>
                        <a:rPr lang="en-US" sz="1500" b="1" i="0" u="none" strike="noStrike" dirty="0">
                          <a:solidFill>
                            <a:srgbClr val="000000"/>
                          </a:solidFill>
                          <a:latin typeface="Calibri"/>
                        </a:rPr>
                        <a:t>March  2025  </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rtl="0" fontAlgn="b"/>
                      <a:r>
                        <a:rPr lang="en-US" sz="1500" b="1" i="0" u="none" strike="noStrike" dirty="0">
                          <a:solidFill>
                            <a:srgbClr val="000000"/>
                          </a:solidFill>
                          <a:latin typeface="Calibri"/>
                        </a:rPr>
                        <a:t>March  2024  </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1549">
                <a:tc>
                  <a:txBody>
                    <a:bodyPr/>
                    <a:lstStyle/>
                    <a:p>
                      <a:pPr algn="l" rtl="0" fontAlgn="b"/>
                      <a:r>
                        <a:rPr lang="en-US" sz="1500" b="0" i="0" u="none" strike="noStrike" dirty="0">
                          <a:solidFill>
                            <a:srgbClr val="000000"/>
                          </a:solidFill>
                          <a:latin typeface="Calibri"/>
                        </a:rPr>
                        <a:t>   Operating revenues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15,676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dirty="0"/>
                        <a:t>18,565</a:t>
                      </a:r>
                      <a:endParaRPr lang="en-US" sz="1500" b="0" kern="1200" dirty="0">
                        <a:solidFill>
                          <a:schemeClr val="tx1"/>
                        </a:solidFill>
                        <a:latin typeface="Calibri" panose="020F0502020204030204"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4873">
                <a:tc>
                  <a:txBody>
                    <a:bodyPr/>
                    <a:lstStyle/>
                    <a:p>
                      <a:pPr algn="l" rtl="0" fontAlgn="b"/>
                      <a:r>
                        <a:rPr lang="en-US" sz="1500" b="0" i="0" u="none" strike="noStrike" dirty="0">
                          <a:solidFill>
                            <a:srgbClr val="000000"/>
                          </a:solidFill>
                          <a:latin typeface="Calibri"/>
                        </a:rPr>
                        <a:t>   Expenditure </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10,385</a:t>
                      </a:r>
                    </a:p>
                  </a:txBody>
                  <a:tcPr marL="9525" marR="9525" marT="9525"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dirty="0"/>
                        <a:t>11,028</a:t>
                      </a:r>
                      <a:endParaRPr lang="en-US" sz="1500" b="0" kern="1200" dirty="0">
                        <a:solidFill>
                          <a:schemeClr val="tx1"/>
                        </a:solidFill>
                        <a:latin typeface="Calibri" panose="020F0502020204030204" pitchFamily="34" charset="0"/>
                        <a:ea typeface="+mn-ea"/>
                        <a:cs typeface="+mn-cs"/>
                      </a:endParaRPr>
                    </a:p>
                  </a:txBody>
                  <a:tcPr marL="9525" marR="9525" marT="9525"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4873">
                <a:tc>
                  <a:txBody>
                    <a:bodyPr/>
                    <a:lstStyle/>
                    <a:p>
                      <a:pPr algn="l" rtl="0" fontAlgn="b"/>
                      <a:r>
                        <a:rPr lang="en-US" sz="1500" b="1" i="0" u="none" strike="noStrike" dirty="0">
                          <a:solidFill>
                            <a:srgbClr val="000000"/>
                          </a:solidFill>
                          <a:latin typeface="Calibri"/>
                        </a:rPr>
                        <a:t>EBITDA </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r" defTabSz="914400" rtl="0" eaLnBrk="1" fontAlgn="b" latinLnBrk="0" hangingPunct="1">
                        <a:spcBef>
                          <a:spcPts val="0"/>
                        </a:spcBef>
                        <a:spcAft>
                          <a:spcPts val="0"/>
                        </a:spcAft>
                      </a:pPr>
                      <a:endParaRPr lang="en-US" sz="1500" b="1" i="0" u="none" strike="noStrike" kern="1200" dirty="0">
                        <a:solidFill>
                          <a:srgbClr val="000000"/>
                        </a:solidFill>
                        <a:latin typeface="Calibri"/>
                        <a:ea typeface="+mn-ea"/>
                        <a:cs typeface="+mn-cs"/>
                      </a:endParaRP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457200" marR="0" lvl="1" algn="r" defTabSz="914400" rtl="0" eaLnBrk="1" fontAlgn="b" latinLnBrk="0" hangingPunct="1">
                        <a:spcBef>
                          <a:spcPts val="0"/>
                        </a:spcBef>
                        <a:spcAft>
                          <a:spcPts val="0"/>
                        </a:spcAft>
                      </a:pPr>
                      <a:r>
                        <a:rPr lang="en-US" sz="1500" b="1" kern="1200" dirty="0">
                          <a:solidFill>
                            <a:schemeClr val="tx1"/>
                          </a:solidFill>
                          <a:latin typeface="Calibri" panose="020F0502020204030204" pitchFamily="34" charset="0"/>
                          <a:ea typeface="+mn-ea"/>
                          <a:cs typeface="+mn-cs"/>
                        </a:rPr>
                        <a:t>5,291</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marR="0" lvl="1" algn="r" defTabSz="914400" rtl="0" eaLnBrk="1" fontAlgn="b" latinLnBrk="0" hangingPunct="1">
                        <a:spcBef>
                          <a:spcPts val="0"/>
                        </a:spcBef>
                        <a:spcAft>
                          <a:spcPts val="0"/>
                        </a:spcAft>
                      </a:pPr>
                      <a:r>
                        <a:rPr lang="en-US" sz="1500" b="1" kern="1200" dirty="0">
                          <a:solidFill>
                            <a:schemeClr val="tx1"/>
                          </a:solidFill>
                          <a:latin typeface="Calibri" panose="020F0502020204030204" pitchFamily="34" charset="0"/>
                          <a:ea typeface="+mn-ea"/>
                          <a:cs typeface="+mn-cs"/>
                        </a:rPr>
                        <a:t>7,537</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516">
                <a:tc>
                  <a:txBody>
                    <a:bodyPr/>
                    <a:lstStyle/>
                    <a:p>
                      <a:pPr marL="0" marR="0" indent="0" algn="l" defTabSz="755477" rtl="0" eaLnBrk="1" fontAlgn="b" latinLnBrk="0" hangingPunct="1">
                        <a:lnSpc>
                          <a:spcPct val="100000"/>
                        </a:lnSpc>
                        <a:spcBef>
                          <a:spcPts val="0"/>
                        </a:spcBef>
                        <a:spcAft>
                          <a:spcPts val="0"/>
                        </a:spcAft>
                        <a:buClrTx/>
                        <a:buSzTx/>
                        <a:buFontTx/>
                        <a:buNone/>
                        <a:tabLst/>
                        <a:defRPr/>
                      </a:pPr>
                      <a:r>
                        <a:rPr lang="en-US" sz="1500" b="1" i="0" u="none" strike="noStrike" kern="1200" dirty="0">
                          <a:solidFill>
                            <a:srgbClr val="000000"/>
                          </a:solidFill>
                          <a:latin typeface="Calibri"/>
                          <a:ea typeface="+mn-ea"/>
                          <a:cs typeface="+mn-cs"/>
                        </a:rPr>
                        <a:t>EBITDA  margin (%)</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marL="457200" marR="0" lvl="1" indent="0" algn="r" defTabSz="914400" rtl="0" eaLnBrk="1" fontAlgn="b" latinLnBrk="0" hangingPunct="1">
                        <a:lnSpc>
                          <a:spcPct val="100000"/>
                        </a:lnSpc>
                        <a:spcBef>
                          <a:spcPts val="0"/>
                        </a:spcBef>
                        <a:spcAft>
                          <a:spcPts val="0"/>
                        </a:spcAft>
                        <a:buClrTx/>
                        <a:buSzTx/>
                        <a:buFontTx/>
                        <a:buNone/>
                        <a:tabLst/>
                        <a:defRPr/>
                      </a:pPr>
                      <a:r>
                        <a:rPr lang="en-US" sz="1500" b="1" kern="1200" dirty="0">
                          <a:solidFill>
                            <a:schemeClr val="tx1"/>
                          </a:solidFill>
                          <a:latin typeface="Calibri" panose="020F0502020204030204" pitchFamily="34" charset="0"/>
                          <a:ea typeface="+mn-ea"/>
                          <a:cs typeface="+mn-cs"/>
                        </a:rPr>
                        <a:t>33.8</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marR="0" lvl="1" indent="0" algn="r" defTabSz="914400" rtl="0" eaLnBrk="1" fontAlgn="b" latinLnBrk="0" hangingPunct="1">
                        <a:lnSpc>
                          <a:spcPct val="100000"/>
                        </a:lnSpc>
                        <a:spcBef>
                          <a:spcPts val="0"/>
                        </a:spcBef>
                        <a:spcAft>
                          <a:spcPts val="0"/>
                        </a:spcAft>
                        <a:buClrTx/>
                        <a:buSzTx/>
                        <a:buFontTx/>
                        <a:buNone/>
                        <a:tabLst/>
                        <a:defRPr/>
                      </a:pPr>
                      <a:r>
                        <a:rPr lang="en-US" sz="1500" b="1" kern="1200" dirty="0">
                          <a:solidFill>
                            <a:schemeClr val="tx1"/>
                          </a:solidFill>
                          <a:latin typeface="Calibri" panose="020F0502020204030204" pitchFamily="34" charset="0"/>
                          <a:ea typeface="+mn-ea"/>
                          <a:cs typeface="+mn-cs"/>
                        </a:rPr>
                        <a:t>40.6</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516">
                <a:tc>
                  <a:txBody>
                    <a:bodyPr/>
                    <a:lstStyle/>
                    <a:p>
                      <a:pPr algn="l" rtl="0" fontAlgn="b"/>
                      <a:r>
                        <a:rPr lang="en-US" sz="1500" b="0" i="0" u="none" strike="noStrike" dirty="0">
                          <a:solidFill>
                            <a:srgbClr val="000000"/>
                          </a:solidFill>
                          <a:latin typeface="Calibri"/>
                        </a:rPr>
                        <a:t>   Other income </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264</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193</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4873">
                <a:tc>
                  <a:txBody>
                    <a:bodyPr/>
                    <a:lstStyle/>
                    <a:p>
                      <a:pPr algn="l" rtl="0" fontAlgn="b"/>
                      <a:r>
                        <a:rPr lang="en-US" sz="1500" b="0" i="0" u="none" strike="noStrike" dirty="0">
                          <a:solidFill>
                            <a:srgbClr val="000000"/>
                          </a:solidFill>
                          <a:latin typeface="Calibri"/>
                        </a:rPr>
                        <a:t>   Depreciation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4,391</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4,719</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4873">
                <a:tc>
                  <a:txBody>
                    <a:bodyPr/>
                    <a:lstStyle/>
                    <a:p>
                      <a:pPr algn="l" rtl="0" fontAlgn="b"/>
                      <a:r>
                        <a:rPr lang="en-US" sz="1500" b="0" i="0" u="none" strike="noStrike" dirty="0">
                          <a:solidFill>
                            <a:srgbClr val="000000"/>
                          </a:solidFill>
                          <a:latin typeface="Calibri"/>
                        </a:rPr>
                        <a:t>   Financial expenses </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2,687</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dirty="0"/>
                        <a:t>2,670</a:t>
                      </a:r>
                      <a:endParaRPr lang="en-US" sz="1500" b="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4873">
                <a:tc>
                  <a:txBody>
                    <a:bodyPr/>
                    <a:lstStyle/>
                    <a:p>
                      <a:pPr algn="l" rtl="0" fontAlgn="b"/>
                      <a:r>
                        <a:rPr lang="en-US" sz="1600" dirty="0"/>
                        <a:t>   Exceptional items</a:t>
                      </a:r>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3,354</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IN" sz="1500" b="0" kern="1200" dirty="0">
                          <a:solidFill>
                            <a:schemeClr val="tx1"/>
                          </a:solidFill>
                          <a:latin typeface="Calibri" panose="020F0502020204030204" pitchFamily="34" charset="0"/>
                          <a:ea typeface="+mn-ea"/>
                          <a:cs typeface="+mn-cs"/>
                        </a:rPr>
                        <a:t>4,027</a:t>
                      </a:r>
                      <a:endParaRPr lang="en-US" sz="1500" b="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7775">
                <a:tc>
                  <a:txBody>
                    <a:bodyPr/>
                    <a:lstStyle/>
                    <a:p>
                      <a:pPr algn="l" rtl="0" fontAlgn="b"/>
                      <a:r>
                        <a:rPr lang="en-US" sz="1500" b="1" i="0" u="none" strike="noStrike" dirty="0">
                          <a:solidFill>
                            <a:srgbClr val="000000"/>
                          </a:solidFill>
                          <a:latin typeface="Calibri"/>
                        </a:rPr>
                        <a:t>Profit / (Loss) before tax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1" kern="1200" dirty="0">
                          <a:solidFill>
                            <a:schemeClr val="tx1"/>
                          </a:solidFill>
                          <a:latin typeface="Calibri" panose="020F0502020204030204" pitchFamily="34" charset="0"/>
                          <a:ea typeface="+mn-ea"/>
                          <a:cs typeface="+mn-cs"/>
                        </a:rPr>
                        <a:t>(4,877)</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1" kern="1200" dirty="0">
                          <a:solidFill>
                            <a:schemeClr val="tx1"/>
                          </a:solidFill>
                          <a:latin typeface="Calibri" panose="020F0502020204030204" pitchFamily="34" charset="0"/>
                          <a:ea typeface="+mn-ea"/>
                          <a:cs typeface="+mn-cs"/>
                        </a:rPr>
                        <a:t>(3,686) </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921091">
                <a:tc>
                  <a:txBody>
                    <a:bodyPr/>
                    <a:lstStyle/>
                    <a:p>
                      <a:pPr marL="0" algn="l" defTabSz="755477" rtl="0" eaLnBrk="1" fontAlgn="b" latinLnBrk="0" hangingPunct="1"/>
                      <a:r>
                        <a:rPr lang="en-US" sz="1500" b="0" i="0" u="none" strike="noStrike" kern="1200" dirty="0">
                          <a:solidFill>
                            <a:srgbClr val="000000"/>
                          </a:solidFill>
                          <a:latin typeface="Calibri"/>
                          <a:ea typeface="+mn-ea"/>
                          <a:cs typeface="+mn-cs"/>
                        </a:rPr>
                        <a:t>   Current</a:t>
                      </a:r>
                      <a:r>
                        <a:rPr lang="en-US" sz="1500" b="0" i="0" u="none" strike="noStrike" kern="1200" baseline="0" dirty="0">
                          <a:solidFill>
                            <a:srgbClr val="000000"/>
                          </a:solidFill>
                          <a:latin typeface="Calibri"/>
                          <a:ea typeface="+mn-ea"/>
                          <a:cs typeface="+mn-cs"/>
                        </a:rPr>
                        <a:t> Tax</a:t>
                      </a:r>
                    </a:p>
                    <a:p>
                      <a:pPr marL="0" algn="l" defTabSz="755477" rtl="0" eaLnBrk="1" fontAlgn="b" latinLnBrk="0" hangingPunct="1"/>
                      <a:r>
                        <a:rPr lang="en-US" sz="1500" b="0" i="0" u="none" strike="noStrike" kern="1200" baseline="0" dirty="0">
                          <a:solidFill>
                            <a:srgbClr val="000000"/>
                          </a:solidFill>
                          <a:latin typeface="Calibri"/>
                          <a:ea typeface="+mn-ea"/>
                          <a:cs typeface="+mn-cs"/>
                        </a:rPr>
                        <a:t>   </a:t>
                      </a:r>
                      <a:r>
                        <a:rPr lang="en-US" sz="1500" b="0" i="0" u="none" strike="noStrike" kern="1200" baseline="0" dirty="0">
                          <a:solidFill>
                            <a:srgbClr val="000000"/>
                          </a:solidFill>
                          <a:latin typeface="+mn-lt"/>
                          <a:ea typeface="+mn-ea"/>
                          <a:cs typeface="+mn-cs"/>
                        </a:rPr>
                        <a:t>Deferred Tax</a:t>
                      </a:r>
                      <a:endParaRPr lang="en-US" sz="1500" b="0" i="0" u="none" strike="noStrike" kern="1200" baseline="0" dirty="0">
                        <a:solidFill>
                          <a:srgbClr val="000000"/>
                        </a:solidFill>
                        <a:latin typeface="Calibri"/>
                        <a:ea typeface="+mn-ea"/>
                        <a:cs typeface="+mn-cs"/>
                      </a:endParaRPr>
                    </a:p>
                  </a:txBody>
                  <a:tcPr marL="12688" marR="12688" marT="12688"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ctr">
                    <a:lnL>
                      <a:noFill/>
                    </a:lnL>
                    <a:lnR>
                      <a:noFill/>
                    </a:lnR>
                    <a:lnT>
                      <a:noFill/>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endParaRPr lang="en-US" sz="1500" b="0" kern="1200" dirty="0">
                        <a:solidFill>
                          <a:schemeClr val="tx1"/>
                        </a:solidFill>
                        <a:latin typeface="Calibri" panose="020F0502020204030204" pitchFamily="34" charset="0"/>
                        <a:ea typeface="+mn-ea"/>
                        <a:cs typeface="+mn-cs"/>
                      </a:endParaRPr>
                    </a:p>
                  </a:txBody>
                  <a:tcPr marL="12688" marR="12688" marT="12688" marB="0" anchor="ctr">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a:t>
                      </a:r>
                    </a:p>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(15,979)</a:t>
                      </a:r>
                    </a:p>
                  </a:txBody>
                  <a:tcPr marL="12688" marR="12688" marT="12688"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89619">
                <a:tc>
                  <a:txBody>
                    <a:bodyPr/>
                    <a:lstStyle/>
                    <a:p>
                      <a:pPr algn="l" rtl="0" fontAlgn="b"/>
                      <a:r>
                        <a:rPr lang="en-US" sz="1500" b="1" i="0" u="none" strike="noStrike" dirty="0">
                          <a:solidFill>
                            <a:srgbClr val="000000"/>
                          </a:solidFill>
                          <a:latin typeface="Calibri"/>
                        </a:rPr>
                        <a:t>Net Profit / (Loss) for the period </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1" kern="1200" dirty="0">
                          <a:solidFill>
                            <a:schemeClr val="tx1"/>
                          </a:solidFill>
                          <a:latin typeface="Calibri" panose="020F0502020204030204" pitchFamily="34" charset="0"/>
                          <a:ea typeface="+mn-ea"/>
                          <a:cs typeface="+mn-cs"/>
                        </a:rPr>
                        <a:t>(4,877)</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1" kern="1200" dirty="0">
                          <a:solidFill>
                            <a:schemeClr val="tx1"/>
                          </a:solidFill>
                          <a:latin typeface="Calibri" panose="020F0502020204030204" pitchFamily="34" charset="0"/>
                          <a:ea typeface="+mn-ea"/>
                          <a:cs typeface="+mn-cs"/>
                        </a:rPr>
                        <a:t>(19,666)</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4" name="TextBox 3">
            <a:extLst>
              <a:ext uri="{FF2B5EF4-FFF2-40B4-BE49-F238E27FC236}">
                <a16:creationId xmlns:a16="http://schemas.microsoft.com/office/drawing/2014/main" id="{48EB259E-CDAE-7C82-C96A-47DA1AB0A0DE}"/>
              </a:ext>
            </a:extLst>
          </p:cNvPr>
          <p:cNvSpPr txBox="1"/>
          <p:nvPr/>
        </p:nvSpPr>
        <p:spPr>
          <a:xfrm>
            <a:off x="7628106" y="1653054"/>
            <a:ext cx="2600415" cy="441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75000"/>
                    <a:lumOff val="25000"/>
                  </a:schemeClr>
                </a:solidFill>
                <a:latin typeface="Lato Light" panose="020F0302020204030203"/>
              </a:rPr>
              <a:t>Operating revenues break-up (</a:t>
            </a:r>
            <a:r>
              <a:rPr lang="en-US" sz="1400" b="1" dirty="0" err="1">
                <a:solidFill>
                  <a:schemeClr val="tx1">
                    <a:lumMod val="75000"/>
                    <a:lumOff val="25000"/>
                  </a:schemeClr>
                </a:solidFill>
                <a:latin typeface="Lato Light" panose="020F0302020204030203"/>
              </a:rPr>
              <a:t>Rs</a:t>
            </a:r>
            <a:r>
              <a:rPr lang="en-US" sz="1400" b="1" dirty="0">
                <a:solidFill>
                  <a:schemeClr val="tx1">
                    <a:lumMod val="75000"/>
                    <a:lumOff val="25000"/>
                  </a:schemeClr>
                </a:solidFill>
                <a:latin typeface="Lato Light" panose="020F0302020204030203"/>
              </a:rPr>
              <a:t>. </a:t>
            </a:r>
            <a:r>
              <a:rPr lang="en-US" sz="1400" b="1" dirty="0" err="1">
                <a:solidFill>
                  <a:schemeClr val="tx1">
                    <a:lumMod val="75000"/>
                    <a:lumOff val="25000"/>
                  </a:schemeClr>
                </a:solidFill>
                <a:latin typeface="Lato Light" panose="020F0302020204030203"/>
              </a:rPr>
              <a:t>mn</a:t>
            </a:r>
            <a:r>
              <a:rPr lang="en-US" sz="1400" b="1" dirty="0">
                <a:solidFill>
                  <a:schemeClr val="tx1">
                    <a:lumMod val="75000"/>
                    <a:lumOff val="25000"/>
                  </a:schemeClr>
                </a:solidFill>
                <a:latin typeface="Lato Light" panose="020F0302020204030203"/>
              </a:rPr>
              <a:t>.)</a:t>
            </a:r>
          </a:p>
        </p:txBody>
      </p:sp>
      <p:sp>
        <p:nvSpPr>
          <p:cNvPr id="5" name="TextBox 4">
            <a:extLst>
              <a:ext uri="{FF2B5EF4-FFF2-40B4-BE49-F238E27FC236}">
                <a16:creationId xmlns:a16="http://schemas.microsoft.com/office/drawing/2014/main" id="{5121076A-B4A1-961C-2732-36774CCF980B}"/>
              </a:ext>
            </a:extLst>
          </p:cNvPr>
          <p:cNvSpPr txBox="1"/>
          <p:nvPr/>
        </p:nvSpPr>
        <p:spPr>
          <a:xfrm>
            <a:off x="8204700" y="5131333"/>
            <a:ext cx="1326329" cy="307777"/>
          </a:xfrm>
          <a:prstGeom prst="rect">
            <a:avLst/>
          </a:prstGeom>
          <a:noFill/>
        </p:spPr>
        <p:txBody>
          <a:bodyPr wrap="square" rtlCol="0">
            <a:spAutoFit/>
          </a:bodyPr>
          <a:lstStyle/>
          <a:p>
            <a:pPr algn="ctr"/>
            <a:r>
              <a:rPr lang="en-US" sz="1400" b="1" dirty="0">
                <a:solidFill>
                  <a:schemeClr val="tx1">
                    <a:lumMod val="75000"/>
                    <a:lumOff val="25000"/>
                  </a:schemeClr>
                </a:solidFill>
                <a:latin typeface="Lato Light" panose="020F0302020204030203"/>
              </a:rPr>
              <a:t>FY  2025</a:t>
            </a:r>
          </a:p>
        </p:txBody>
      </p:sp>
      <p:sp>
        <p:nvSpPr>
          <p:cNvPr id="7" name="TextBox 6">
            <a:extLst>
              <a:ext uri="{FF2B5EF4-FFF2-40B4-BE49-F238E27FC236}">
                <a16:creationId xmlns:a16="http://schemas.microsoft.com/office/drawing/2014/main" id="{1308D455-9FD5-E27D-8E85-A2B1140FB051}"/>
              </a:ext>
            </a:extLst>
          </p:cNvPr>
          <p:cNvSpPr txBox="1"/>
          <p:nvPr/>
        </p:nvSpPr>
        <p:spPr>
          <a:xfrm>
            <a:off x="73099" y="6454775"/>
            <a:ext cx="11197884" cy="253916"/>
          </a:xfrm>
          <a:prstGeom prst="rect">
            <a:avLst/>
          </a:prstGeom>
          <a:noFill/>
        </p:spPr>
        <p:txBody>
          <a:bodyPr wrap="square" rtlCol="0">
            <a:spAutoFit/>
          </a:bodyPr>
          <a:lstStyle/>
          <a:p>
            <a:r>
              <a:rPr lang="en-US" sz="1050" dirty="0"/>
              <a:t>Note: 1) Numbers in the table may not add up due to rounding-off. 2) Previous year figures have been regrouped wherever necessary. </a:t>
            </a:r>
            <a:r>
              <a:rPr lang="en-US" sz="1050" dirty="0">
                <a:solidFill>
                  <a:srgbClr val="000000"/>
                </a:solidFill>
                <a:latin typeface="Calibri" panose="020F0502020204030204" pitchFamily="34" charset="0"/>
              </a:rPr>
              <a:t> </a:t>
            </a:r>
          </a:p>
        </p:txBody>
      </p:sp>
      <p:sp>
        <p:nvSpPr>
          <p:cNvPr id="8" name="Slide Number Placeholder 7">
            <a:extLst>
              <a:ext uri="{FF2B5EF4-FFF2-40B4-BE49-F238E27FC236}">
                <a16:creationId xmlns:a16="http://schemas.microsoft.com/office/drawing/2014/main" id="{AEA30F9E-219D-4CA4-02F3-CC0E0D9E7E57}"/>
              </a:ext>
            </a:extLst>
          </p:cNvPr>
          <p:cNvSpPr>
            <a:spLocks noGrp="1"/>
          </p:cNvSpPr>
          <p:nvPr>
            <p:ph type="sldNum" sz="quarter" idx="12"/>
          </p:nvPr>
        </p:nvSpPr>
        <p:spPr/>
        <p:txBody>
          <a:bodyPr/>
          <a:lstStyle/>
          <a:p>
            <a:fld id="{C7B9B95D-F2CB-4CF3-B3AD-796D80689AB1}" type="slidenum">
              <a:rPr lang="en-IN" smtClean="0"/>
              <a:t>19</a:t>
            </a:fld>
            <a:endParaRPr lang="en-IN"/>
          </a:p>
        </p:txBody>
      </p:sp>
      <p:graphicFrame>
        <p:nvGraphicFramePr>
          <p:cNvPr id="9" name="Chart 8">
            <a:extLst>
              <a:ext uri="{FF2B5EF4-FFF2-40B4-BE49-F238E27FC236}">
                <a16:creationId xmlns:a16="http://schemas.microsoft.com/office/drawing/2014/main" id="{5607E2D6-8C5F-0B8A-57B4-A74A5DEAA5FF}"/>
              </a:ext>
            </a:extLst>
          </p:cNvPr>
          <p:cNvGraphicFramePr>
            <a:graphicFrameLocks/>
          </p:cNvGraphicFramePr>
          <p:nvPr>
            <p:extLst>
              <p:ext uri="{D42A27DB-BD31-4B8C-83A1-F6EECF244321}">
                <p14:modId xmlns:p14="http://schemas.microsoft.com/office/powerpoint/2010/main" val="1412986441"/>
              </p:ext>
            </p:extLst>
          </p:nvPr>
        </p:nvGraphicFramePr>
        <p:xfrm>
          <a:off x="6781800" y="219233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50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126889-8632-8035-EFFB-E48504FC1EB7}"/>
              </a:ext>
            </a:extLst>
          </p:cNvPr>
          <p:cNvSpPr txBox="1">
            <a:spLocks/>
          </p:cNvSpPr>
          <p:nvPr/>
        </p:nvSpPr>
        <p:spPr>
          <a:xfrm>
            <a:off x="-1845" y="12452"/>
            <a:ext cx="6047046" cy="764144"/>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500" b="1" dirty="0">
                <a:latin typeface="Lato Bold" panose="020F0802020204030203" pitchFamily="34" charset="0"/>
              </a:rPr>
              <a:t>Disclaimer</a:t>
            </a:r>
          </a:p>
        </p:txBody>
      </p:sp>
      <p:sp>
        <p:nvSpPr>
          <p:cNvPr id="5" name="Rectangle 4">
            <a:extLst>
              <a:ext uri="{FF2B5EF4-FFF2-40B4-BE49-F238E27FC236}">
                <a16:creationId xmlns:a16="http://schemas.microsoft.com/office/drawing/2014/main" id="{315FC940-CA0F-CF81-D299-A35FAF1B5689}"/>
              </a:ext>
            </a:extLst>
          </p:cNvPr>
          <p:cNvSpPr/>
          <p:nvPr/>
        </p:nvSpPr>
        <p:spPr>
          <a:xfrm>
            <a:off x="477672" y="1398733"/>
            <a:ext cx="11259403" cy="3693319"/>
          </a:xfrm>
          <a:prstGeom prst="rect">
            <a:avLst/>
          </a:prstGeom>
        </p:spPr>
        <p:txBody>
          <a:bodyPr wrap="square">
            <a:spAutoFit/>
          </a:bodyPr>
          <a:lstStyle/>
          <a:p>
            <a:r>
              <a:rPr lang="en-US" dirty="0">
                <a:solidFill>
                  <a:schemeClr val="tx1">
                    <a:lumMod val="65000"/>
                    <a:lumOff val="35000"/>
                  </a:schemeClr>
                </a:solidFill>
                <a:latin typeface="Lato Light" panose="020F0302020204030203" pitchFamily="34" charset="0"/>
              </a:rPr>
              <a:t>Some of the statements made in this presentation are forward-looking statements and are based on the current beliefs, assumptions, expectations, estimates, objectives and projections of the directors and management of Dish TV India Limited about its business and the industry and markets in which it operates. </a:t>
            </a:r>
          </a:p>
          <a:p>
            <a:endParaRPr lang="en-US" dirty="0">
              <a:solidFill>
                <a:schemeClr val="tx1">
                  <a:lumMod val="65000"/>
                  <a:lumOff val="35000"/>
                </a:schemeClr>
              </a:solidFill>
              <a:latin typeface="Lato Light" panose="020F0302020204030203" pitchFamily="34" charset="0"/>
            </a:endParaRPr>
          </a:p>
          <a:p>
            <a:r>
              <a:rPr lang="en-US" dirty="0">
                <a:solidFill>
                  <a:schemeClr val="tx1">
                    <a:lumMod val="65000"/>
                    <a:lumOff val="35000"/>
                  </a:schemeClr>
                </a:solidFill>
                <a:latin typeface="Lato Light" panose="020F0302020204030203" pitchFamily="34" charset="0"/>
              </a:rPr>
              <a:t>These forward-looking statements include, without limitation, statements relating to revenues and earnings. The words “believe”, “anticipate”, “expect”, “estimate", "intend”, “project” and similar expressions are also intended to identify forward looking statements. These statements are not guarantees of future performance and are subject to risks, uncertainties and other factors, some of which are beyond the control of the Company and are difficult to predict. </a:t>
            </a:r>
          </a:p>
          <a:p>
            <a:endParaRPr lang="en-US" dirty="0">
              <a:solidFill>
                <a:schemeClr val="tx1">
                  <a:lumMod val="65000"/>
                  <a:lumOff val="35000"/>
                </a:schemeClr>
              </a:solidFill>
              <a:latin typeface="Lato Light" panose="020F0302020204030203" pitchFamily="34" charset="0"/>
            </a:endParaRPr>
          </a:p>
          <a:p>
            <a:r>
              <a:rPr lang="en-US" dirty="0">
                <a:solidFill>
                  <a:schemeClr val="tx1">
                    <a:lumMod val="65000"/>
                    <a:lumOff val="35000"/>
                  </a:schemeClr>
                </a:solidFill>
                <a:latin typeface="Lato Light" panose="020F0302020204030203" pitchFamily="34" charset="0"/>
              </a:rPr>
              <a:t>Consequently, actual results could differ materially from those expressed or forecast in the forward-looking statements as a result of, among other factors, changes in economic and market conditions, changes in the regulatory environment and other business and operational risks. Dish TV India Limited does not undertake to update these forward-looking statements to reflect events or circumstances that may arise after publication.</a:t>
            </a:r>
            <a:endParaRPr lang="en-IN" dirty="0">
              <a:solidFill>
                <a:schemeClr val="tx1">
                  <a:lumMod val="65000"/>
                  <a:lumOff val="35000"/>
                </a:schemeClr>
              </a:solidFill>
              <a:latin typeface="Lato Light" panose="020F0302020204030203" pitchFamily="34" charset="0"/>
            </a:endParaRPr>
          </a:p>
        </p:txBody>
      </p:sp>
      <p:sp>
        <p:nvSpPr>
          <p:cNvPr id="2" name="Slide Number Placeholder 1">
            <a:extLst>
              <a:ext uri="{FF2B5EF4-FFF2-40B4-BE49-F238E27FC236}">
                <a16:creationId xmlns:a16="http://schemas.microsoft.com/office/drawing/2014/main" id="{4617894F-A272-09A4-4104-805A7F54ED8D}"/>
              </a:ext>
            </a:extLst>
          </p:cNvPr>
          <p:cNvSpPr>
            <a:spLocks noGrp="1"/>
          </p:cNvSpPr>
          <p:nvPr>
            <p:ph type="sldNum" sz="quarter" idx="12"/>
          </p:nvPr>
        </p:nvSpPr>
        <p:spPr/>
        <p:txBody>
          <a:bodyPr/>
          <a:lstStyle/>
          <a:p>
            <a:fld id="{C7B9B95D-F2CB-4CF3-B3AD-796D80689AB1}" type="slidenum">
              <a:rPr lang="en-IN" smtClean="0"/>
              <a:t>2</a:t>
            </a:fld>
            <a:endParaRPr lang="en-IN"/>
          </a:p>
        </p:txBody>
      </p:sp>
    </p:spTree>
    <p:extLst>
      <p:ext uri="{BB962C8B-B14F-4D97-AF65-F5344CB8AC3E}">
        <p14:creationId xmlns:p14="http://schemas.microsoft.com/office/powerpoint/2010/main" val="2600476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C162-05D3-7E47-C573-23CB66FB804C}"/>
              </a:ext>
            </a:extLst>
          </p:cNvPr>
          <p:cNvSpPr txBox="1">
            <a:spLocks/>
          </p:cNvSpPr>
          <p:nvPr/>
        </p:nvSpPr>
        <p:spPr>
          <a:xfrm>
            <a:off x="0" y="25758"/>
            <a:ext cx="5207000" cy="485417"/>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algn="ctr"/>
            <a:r>
              <a:rPr lang="en-US" sz="2600" b="1" dirty="0">
                <a:latin typeface="Lato Bold" panose="020F0802020204030203" pitchFamily="34" charset="0"/>
                <a:ea typeface="+mn-ea"/>
                <a:cs typeface="+mn-cs"/>
              </a:rPr>
              <a:t>Consolidated balance sheet</a:t>
            </a:r>
          </a:p>
        </p:txBody>
      </p:sp>
      <p:graphicFrame>
        <p:nvGraphicFramePr>
          <p:cNvPr id="3" name="Table 2">
            <a:extLst>
              <a:ext uri="{FF2B5EF4-FFF2-40B4-BE49-F238E27FC236}">
                <a16:creationId xmlns:a16="http://schemas.microsoft.com/office/drawing/2014/main" id="{BCE08930-CBBA-F441-4105-6111F1CEA646}"/>
              </a:ext>
            </a:extLst>
          </p:cNvPr>
          <p:cNvGraphicFramePr>
            <a:graphicFrameLocks noGrp="1"/>
          </p:cNvGraphicFramePr>
          <p:nvPr>
            <p:extLst>
              <p:ext uri="{D42A27DB-BD31-4B8C-83A1-F6EECF244321}">
                <p14:modId xmlns:p14="http://schemas.microsoft.com/office/powerpoint/2010/main" val="1478457086"/>
              </p:ext>
            </p:extLst>
          </p:nvPr>
        </p:nvGraphicFramePr>
        <p:xfrm>
          <a:off x="569685" y="511175"/>
          <a:ext cx="9456058" cy="6210294"/>
        </p:xfrm>
        <a:graphic>
          <a:graphicData uri="http://schemas.openxmlformats.org/drawingml/2006/table">
            <a:tbl>
              <a:tblPr>
                <a:effectLst/>
                <a:tableStyleId>{9D7B26C5-4107-4FEC-AEDC-1716B250A1EF}</a:tableStyleId>
              </a:tblPr>
              <a:tblGrid>
                <a:gridCol w="6747969">
                  <a:extLst>
                    <a:ext uri="{9D8B030D-6E8A-4147-A177-3AD203B41FA5}">
                      <a16:colId xmlns:a16="http://schemas.microsoft.com/office/drawing/2014/main" val="20000"/>
                    </a:ext>
                  </a:extLst>
                </a:gridCol>
                <a:gridCol w="2708089">
                  <a:extLst>
                    <a:ext uri="{9D8B030D-6E8A-4147-A177-3AD203B41FA5}">
                      <a16:colId xmlns:a16="http://schemas.microsoft.com/office/drawing/2014/main" val="20001"/>
                    </a:ext>
                  </a:extLst>
                </a:gridCol>
              </a:tblGrid>
              <a:tr h="220943">
                <a:tc>
                  <a:txBody>
                    <a:bodyPr/>
                    <a:lstStyle/>
                    <a:p>
                      <a:pPr marL="0" marR="0">
                        <a:spcBef>
                          <a:spcPts val="0"/>
                        </a:spcBef>
                        <a:spcAft>
                          <a:spcPts val="0"/>
                        </a:spcAft>
                      </a:pPr>
                      <a:r>
                        <a:rPr lang="en-US" sz="1400" b="1" dirty="0" err="1">
                          <a:latin typeface="Calibri" pitchFamily="34" charset="0"/>
                        </a:rPr>
                        <a:t>Rs</a:t>
                      </a:r>
                      <a:r>
                        <a:rPr lang="en-US" sz="1400" b="1" dirty="0">
                          <a:latin typeface="Calibri" pitchFamily="34" charset="0"/>
                        </a:rPr>
                        <a:t>. million</a:t>
                      </a:r>
                      <a:endParaRPr lang="en-US" sz="1400" b="1" dirty="0">
                        <a:latin typeface="Calibri" pitchFamily="34" charset="0"/>
                        <a:ea typeface="Times New Roman"/>
                        <a:cs typeface="Times New Roman"/>
                      </a:endParaRPr>
                    </a:p>
                  </a:txBody>
                  <a:tcPr marL="59346" marR="59346" marT="0" marB="0" anchor="b"/>
                </a:tc>
                <a:tc>
                  <a:txBody>
                    <a:bodyPr/>
                    <a:lstStyle/>
                    <a:p>
                      <a:pPr marL="0" marR="0" algn="r">
                        <a:spcBef>
                          <a:spcPts val="0"/>
                        </a:spcBef>
                        <a:spcAft>
                          <a:spcPts val="0"/>
                        </a:spcAft>
                      </a:pPr>
                      <a:r>
                        <a:rPr lang="en-US" sz="1400" b="1" i="0" u="none" strike="noStrike" dirty="0">
                          <a:solidFill>
                            <a:srgbClr val="000000"/>
                          </a:solidFill>
                          <a:latin typeface="+mn-lt"/>
                        </a:rPr>
                        <a:t>March  2025</a:t>
                      </a:r>
                      <a:r>
                        <a:rPr lang="en-US" sz="1400" b="1" baseline="0" dirty="0">
                          <a:latin typeface="Calibri" pitchFamily="34" charset="0"/>
                        </a:rPr>
                        <a:t> </a:t>
                      </a:r>
                      <a:r>
                        <a:rPr lang="en-US" sz="1400" b="1" dirty="0">
                          <a:latin typeface="Calibri" pitchFamily="34" charset="0"/>
                        </a:rPr>
                        <a:t>(Audited)</a:t>
                      </a:r>
                      <a:endParaRPr lang="en-US" sz="1400" b="1" dirty="0">
                        <a:latin typeface="Calibri" pitchFamily="34" charset="0"/>
                        <a:ea typeface="Times New Roman"/>
                        <a:cs typeface="Times New Roman"/>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0"/>
                  </a:ext>
                </a:extLst>
              </a:tr>
              <a:tr h="220943">
                <a:tc>
                  <a:txBody>
                    <a:bodyPr/>
                    <a:lstStyle/>
                    <a:p>
                      <a:pPr marL="0" marR="0">
                        <a:spcBef>
                          <a:spcPts val="0"/>
                        </a:spcBef>
                        <a:spcAft>
                          <a:spcPts val="0"/>
                        </a:spcAft>
                      </a:pPr>
                      <a:r>
                        <a:rPr lang="en-US" sz="1400" b="1" dirty="0">
                          <a:latin typeface="Calibri" pitchFamily="34" charset="0"/>
                        </a:rPr>
                        <a:t>Equity and liabilities</a:t>
                      </a:r>
                      <a:endParaRPr lang="en-US" sz="1400" b="1" dirty="0">
                        <a:latin typeface="Calibri" pitchFamily="34" charset="0"/>
                        <a:ea typeface="Times New Roman"/>
                        <a:cs typeface="Times New Roman"/>
                      </a:endParaRPr>
                    </a:p>
                  </a:txBody>
                  <a:tcPr marL="59346" marR="59346" marT="0" marB="0" anchor="b"/>
                </a:tc>
                <a:tc>
                  <a:txBody>
                    <a:bodyPr/>
                    <a:lstStyle/>
                    <a:p>
                      <a:endParaRPr lang="en-US" sz="1400" dirty="0">
                        <a:latin typeface="Calibri" pitchFamily="34" charset="0"/>
                        <a:ea typeface="Times New Roman"/>
                        <a:cs typeface="Times New Roman"/>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1"/>
                  </a:ext>
                </a:extLst>
              </a:tr>
              <a:tr h="220943">
                <a:tc>
                  <a:txBody>
                    <a:bodyPr/>
                    <a:lstStyle/>
                    <a:p>
                      <a:pPr marL="0" marR="0">
                        <a:spcBef>
                          <a:spcPts val="0"/>
                        </a:spcBef>
                        <a:spcAft>
                          <a:spcPts val="0"/>
                        </a:spcAft>
                      </a:pPr>
                      <a:r>
                        <a:rPr lang="en-US" sz="1400" dirty="0">
                          <a:latin typeface="Calibri" pitchFamily="34" charset="0"/>
                        </a:rPr>
                        <a:t>Equity</a:t>
                      </a:r>
                      <a:endParaRPr lang="en-US" sz="1400" dirty="0">
                        <a:latin typeface="Calibri" pitchFamily="34" charset="0"/>
                        <a:ea typeface="Times New Roman"/>
                        <a:cs typeface="Times New Roman"/>
                      </a:endParaRPr>
                    </a:p>
                  </a:txBody>
                  <a:tcPr marL="59346" marR="59346" marT="0" marB="0" anchor="b"/>
                </a:tc>
                <a:tc>
                  <a:txBody>
                    <a:bodyPr/>
                    <a:lstStyle/>
                    <a:p>
                      <a:endParaRPr lang="en-US" sz="1400" dirty="0">
                        <a:latin typeface="Calibri" pitchFamily="34" charset="0"/>
                        <a:ea typeface="Times New Roman"/>
                        <a:cs typeface="Times New Roman"/>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2"/>
                  </a:ext>
                </a:extLst>
              </a:tr>
              <a:tr h="220943">
                <a:tc>
                  <a:txBody>
                    <a:bodyPr/>
                    <a:lstStyle/>
                    <a:p>
                      <a:pPr marL="0" marR="0" indent="127000">
                        <a:spcBef>
                          <a:spcPts val="0"/>
                        </a:spcBef>
                        <a:spcAft>
                          <a:spcPts val="0"/>
                        </a:spcAft>
                      </a:pPr>
                      <a:r>
                        <a:rPr lang="en-US" sz="1400" dirty="0">
                          <a:latin typeface="Calibri" pitchFamily="34" charset="0"/>
                        </a:rPr>
                        <a:t>(a) Equity share capital </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b="0" kern="1200" dirty="0">
                          <a:solidFill>
                            <a:schemeClr val="tx1"/>
                          </a:solidFill>
                          <a:latin typeface="Calibri" pitchFamily="34" charset="0"/>
                          <a:ea typeface="+mn-ea"/>
                          <a:cs typeface="+mn-cs"/>
                        </a:rPr>
                        <a:t>1,841</a:t>
                      </a: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03"/>
                  </a:ext>
                </a:extLst>
              </a:tr>
              <a:tr h="220943">
                <a:tc>
                  <a:txBody>
                    <a:bodyPr/>
                    <a:lstStyle/>
                    <a:p>
                      <a:pPr marL="0" marR="0" indent="127000">
                        <a:spcBef>
                          <a:spcPts val="0"/>
                        </a:spcBef>
                        <a:spcAft>
                          <a:spcPts val="0"/>
                        </a:spcAft>
                      </a:pPr>
                      <a:r>
                        <a:rPr lang="en-US" sz="1400" dirty="0">
                          <a:latin typeface="Calibri" pitchFamily="34" charset="0"/>
                        </a:rPr>
                        <a:t>(b) Other</a:t>
                      </a:r>
                      <a:r>
                        <a:rPr lang="en-US" sz="1400" baseline="0" dirty="0">
                          <a:latin typeface="Calibri" pitchFamily="34" charset="0"/>
                        </a:rPr>
                        <a:t> equity</a:t>
                      </a:r>
                      <a:endParaRPr lang="en-US" sz="1400" dirty="0">
                        <a:latin typeface="Calibri" pitchFamily="34" charset="0"/>
                        <a:ea typeface="Times New Roman"/>
                        <a:cs typeface="Times New Roman"/>
                      </a:endParaRP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400" dirty="0"/>
                        <a:t>(34,271)</a:t>
                      </a:r>
                      <a:endParaRPr lang="en-US" sz="14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r h="220943">
                <a:tc>
                  <a:txBody>
                    <a:bodyPr/>
                    <a:lstStyle/>
                    <a:p>
                      <a:r>
                        <a:rPr lang="en-US" sz="1400" dirty="0">
                          <a:latin typeface="Calibri" pitchFamily="34" charset="0"/>
                          <a:ea typeface="Times New Roman"/>
                          <a:cs typeface="Times New Roman"/>
                        </a:rPr>
                        <a:t>   (c) Non-controlling interest</a:t>
                      </a: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400" b="0" kern="1200" dirty="0">
                          <a:solidFill>
                            <a:schemeClr val="tx1"/>
                          </a:solidFill>
                          <a:latin typeface="Calibri" pitchFamily="34" charset="0"/>
                          <a:ea typeface="+mn-ea"/>
                          <a:cs typeface="+mn-cs"/>
                        </a:rPr>
                        <a:t>(1)</a:t>
                      </a:r>
                    </a:p>
                  </a:txBody>
                  <a:tcPr marL="68580" marR="68580" marT="0" marB="0" anchor="b">
                    <a:lnL>
                      <a:noFill/>
                    </a:lnL>
                    <a:lnR>
                      <a:noFill/>
                    </a:lnR>
                    <a:lnT w="3175" cap="flat" cmpd="sng" algn="ctr">
                      <a:noFill/>
                      <a:prstDash val="dot"/>
                      <a:round/>
                      <a:headEnd type="none" w="med" len="med"/>
                      <a:tailEnd type="none" w="med" len="med"/>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662828">
                <a:tc>
                  <a:txBody>
                    <a:bodyPr/>
                    <a:lstStyle/>
                    <a:p>
                      <a:pPr marL="0" marR="0">
                        <a:spcBef>
                          <a:spcPts val="0"/>
                        </a:spcBef>
                        <a:spcAft>
                          <a:spcPts val="0"/>
                        </a:spcAft>
                      </a:pPr>
                      <a:r>
                        <a:rPr lang="en-US" sz="1400" b="1" dirty="0">
                          <a:latin typeface="Calibri" pitchFamily="34" charset="0"/>
                        </a:rPr>
                        <a:t>Liabilities</a:t>
                      </a:r>
                    </a:p>
                    <a:p>
                      <a:pPr marL="0" marR="0">
                        <a:spcBef>
                          <a:spcPts val="0"/>
                        </a:spcBef>
                        <a:spcAft>
                          <a:spcPts val="0"/>
                        </a:spcAft>
                      </a:pPr>
                      <a:r>
                        <a:rPr lang="en-US" sz="1400" b="1" dirty="0">
                          <a:latin typeface="Calibri" pitchFamily="34" charset="0"/>
                        </a:rPr>
                        <a:t>(1) Non-current liabilities</a:t>
                      </a:r>
                    </a:p>
                    <a:p>
                      <a:pPr marL="0" marR="0" lvl="0">
                        <a:spcBef>
                          <a:spcPts val="0"/>
                        </a:spcBef>
                        <a:spcAft>
                          <a:spcPts val="0"/>
                        </a:spcAft>
                      </a:pPr>
                      <a:r>
                        <a:rPr lang="en-US" sz="1400" dirty="0">
                          <a:latin typeface="Calibri" pitchFamily="34" charset="0"/>
                          <a:ea typeface="Times New Roman"/>
                          <a:cs typeface="Times New Roman"/>
                        </a:rPr>
                        <a:t>   (a) Financial liabilities</a:t>
                      </a:r>
                    </a:p>
                  </a:txBody>
                  <a:tcPr marL="59346" marR="59346" marT="0" marB="0" anchor="b"/>
                </a:tc>
                <a:tc>
                  <a:txBody>
                    <a:bodyPr/>
                    <a:lstStyle/>
                    <a:p>
                      <a:pPr marL="0" marR="0" algn="r" defTabSz="914400" rtl="0" eaLnBrk="1" latinLnBrk="0" hangingPunct="1">
                        <a:spcBef>
                          <a:spcPts val="0"/>
                        </a:spcBef>
                        <a:spcAft>
                          <a:spcPts val="0"/>
                        </a:spcAft>
                      </a:pPr>
                      <a:endParaRPr lang="en-US" sz="1400" b="0" kern="1200" dirty="0">
                        <a:solidFill>
                          <a:schemeClr val="tx1"/>
                        </a:solidFill>
                        <a:latin typeface="Calibri" pitchFamily="34" charset="0"/>
                        <a:ea typeface="+mn-ea"/>
                        <a:cs typeface="+mn-cs"/>
                      </a:endParaRPr>
                    </a:p>
                  </a:txBody>
                  <a:tcPr marL="59346" marR="59346" marT="0" marB="0" anchor="b">
                    <a:lnT w="3175" cap="flat" cmpd="sng" algn="ctr">
                      <a:noFill/>
                      <a:prstDash val="dot"/>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0006"/>
                  </a:ext>
                </a:extLst>
              </a:tr>
              <a:tr h="220943">
                <a:tc>
                  <a:txBody>
                    <a:bodyPr/>
                    <a:lstStyle/>
                    <a:p>
                      <a:pPr marL="0" marR="0" indent="127000">
                        <a:spcBef>
                          <a:spcPts val="0"/>
                        </a:spcBef>
                        <a:spcAft>
                          <a:spcPts val="0"/>
                        </a:spcAft>
                      </a:pPr>
                      <a:r>
                        <a:rPr lang="en-US" sz="1400" dirty="0">
                          <a:latin typeface="Calibri" pitchFamily="34" charset="0"/>
                        </a:rPr>
                        <a:t>     (i) Borrowings </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dirty="0"/>
                        <a:t>-</a:t>
                      </a: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07"/>
                  </a:ext>
                </a:extLst>
              </a:tr>
              <a:tr h="220943">
                <a:tc>
                  <a:txBody>
                    <a:bodyPr/>
                    <a:lstStyle/>
                    <a:p>
                      <a:pPr marL="0" marR="0" indent="127000">
                        <a:spcBef>
                          <a:spcPts val="0"/>
                        </a:spcBef>
                        <a:spcAft>
                          <a:spcPts val="0"/>
                        </a:spcAft>
                      </a:pPr>
                      <a:r>
                        <a:rPr lang="en-US" sz="1400" dirty="0">
                          <a:latin typeface="Calibri" pitchFamily="34" charset="0"/>
                        </a:rPr>
                        <a:t>     (ii) Lease liabilities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IN" sz="1400" b="0" kern="1200" dirty="0">
                          <a:solidFill>
                            <a:schemeClr val="tx1"/>
                          </a:solidFill>
                          <a:latin typeface="Calibri" pitchFamily="34" charset="0"/>
                          <a:ea typeface="+mn-ea"/>
                          <a:cs typeface="+mn-cs"/>
                        </a:rPr>
                        <a:t>192</a:t>
                      </a: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08"/>
                  </a:ext>
                </a:extLst>
              </a:tr>
              <a:tr h="220943">
                <a:tc>
                  <a:txBody>
                    <a:bodyPr/>
                    <a:lstStyle/>
                    <a:p>
                      <a:pPr marL="0" marR="0" indent="127000">
                        <a:spcBef>
                          <a:spcPts val="0"/>
                        </a:spcBef>
                        <a:spcAft>
                          <a:spcPts val="0"/>
                        </a:spcAft>
                      </a:pPr>
                      <a:r>
                        <a:rPr lang="en-US" sz="1400" dirty="0">
                          <a:latin typeface="Calibri" pitchFamily="34" charset="0"/>
                        </a:rPr>
                        <a:t>     (iii) Other financial liabilities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b="0" kern="1200" dirty="0">
                          <a:solidFill>
                            <a:schemeClr val="tx1"/>
                          </a:solidFill>
                          <a:latin typeface="Calibri" pitchFamily="34" charset="0"/>
                          <a:ea typeface="+mn-ea"/>
                          <a:cs typeface="+mn-cs"/>
                        </a:rPr>
                        <a:t>-</a:t>
                      </a: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09"/>
                  </a:ext>
                </a:extLst>
              </a:tr>
              <a:tr h="220943">
                <a:tc>
                  <a:txBody>
                    <a:bodyPr/>
                    <a:lstStyle/>
                    <a:p>
                      <a:pPr marL="0" marR="0" lvl="0" indent="127000">
                        <a:spcBef>
                          <a:spcPts val="0"/>
                        </a:spcBef>
                        <a:spcAft>
                          <a:spcPts val="0"/>
                        </a:spcAft>
                      </a:pPr>
                      <a:r>
                        <a:rPr lang="en-US" sz="1400" dirty="0">
                          <a:latin typeface="Calibri" pitchFamily="34" charset="0"/>
                        </a:rPr>
                        <a:t>(b)</a:t>
                      </a:r>
                      <a:r>
                        <a:rPr lang="en-US" sz="1400" baseline="0" dirty="0">
                          <a:latin typeface="Calibri" pitchFamily="34" charset="0"/>
                        </a:rPr>
                        <a:t> Provisions</a:t>
                      </a:r>
                      <a:r>
                        <a:rPr lang="en-US" sz="1400" dirty="0">
                          <a:latin typeface="Calibri" pitchFamily="34" charset="0"/>
                        </a:rPr>
                        <a:t> </a:t>
                      </a:r>
                      <a:endParaRPr lang="en-US" sz="1400" dirty="0">
                        <a:latin typeface="Calibri" pitchFamily="34" charset="0"/>
                        <a:ea typeface="Times New Roman"/>
                        <a:cs typeface="Times New Roman"/>
                      </a:endParaRP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400" b="0" kern="1200" dirty="0">
                          <a:solidFill>
                            <a:schemeClr val="tx1"/>
                          </a:solidFill>
                          <a:latin typeface="+mn-lt"/>
                          <a:ea typeface="+mn-ea"/>
                          <a:cs typeface="+mn-cs"/>
                        </a:rPr>
                        <a:t>17</a:t>
                      </a:r>
                      <a:endParaRPr lang="en-US" sz="14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10"/>
                  </a:ext>
                </a:extLst>
              </a:tr>
              <a:tr h="220943">
                <a:tc>
                  <a:txBody>
                    <a:bodyPr/>
                    <a:lstStyle/>
                    <a:p>
                      <a:r>
                        <a:rPr lang="en-US" sz="1400" dirty="0">
                          <a:latin typeface="Calibri" pitchFamily="34" charset="0"/>
                          <a:ea typeface="Times New Roman"/>
                          <a:cs typeface="Times New Roman"/>
                        </a:rPr>
                        <a:t>   (c</a:t>
                      </a:r>
                      <a:r>
                        <a:rPr lang="en-US" sz="1400" baseline="0" dirty="0">
                          <a:latin typeface="Calibri" pitchFamily="34" charset="0"/>
                          <a:ea typeface="Times New Roman"/>
                          <a:cs typeface="Times New Roman"/>
                        </a:rPr>
                        <a:t>) Other non-current liabilities</a:t>
                      </a:r>
                      <a:endParaRPr lang="en-US" sz="1400" dirty="0">
                        <a:latin typeface="Calibri" pitchFamily="34" charset="0"/>
                        <a:ea typeface="Times New Roman"/>
                        <a:cs typeface="Times New Roman"/>
                      </a:endParaRP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400" b="0" kern="1200" dirty="0">
                          <a:solidFill>
                            <a:schemeClr val="tx1"/>
                          </a:solidFill>
                          <a:latin typeface="+mn-lt"/>
                          <a:ea typeface="+mn-ea"/>
                          <a:cs typeface="+mn-cs"/>
                        </a:rPr>
                        <a:t>-</a:t>
                      </a:r>
                      <a:endParaRPr lang="en-US" sz="1400" b="0" kern="1200" dirty="0">
                        <a:solidFill>
                          <a:schemeClr val="tx1"/>
                        </a:solidFill>
                        <a:latin typeface="Calibri" pitchFamily="34" charset="0"/>
                        <a:ea typeface="+mn-ea"/>
                        <a:cs typeface="+mn-cs"/>
                      </a:endParaRPr>
                    </a:p>
                  </a:txBody>
                  <a:tcPr marL="68580" marR="68580" marT="0" marB="0" anchor="b">
                    <a:lnL>
                      <a:noFill/>
                    </a:lnL>
                    <a:lnR>
                      <a:noFill/>
                    </a:lnR>
                    <a:lnT w="3175" cap="flat" cmpd="sng" algn="ctr">
                      <a:noFill/>
                      <a:prstDash val="dot"/>
                      <a:round/>
                      <a:headEnd type="none" w="med" len="med"/>
                      <a:tailEnd type="none" w="med" len="med"/>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11"/>
                  </a:ext>
                </a:extLst>
              </a:tr>
              <a:tr h="441885">
                <a:tc>
                  <a:txBody>
                    <a:bodyPr/>
                    <a:lstStyle/>
                    <a:p>
                      <a:pPr marL="0" marR="0">
                        <a:spcBef>
                          <a:spcPts val="0"/>
                        </a:spcBef>
                        <a:spcAft>
                          <a:spcPts val="0"/>
                        </a:spcAft>
                      </a:pPr>
                      <a:r>
                        <a:rPr lang="en-US" sz="1400" dirty="0">
                          <a:latin typeface="Calibri" pitchFamily="34" charset="0"/>
                        </a:rPr>
                        <a:t>(</a:t>
                      </a:r>
                      <a:r>
                        <a:rPr lang="en-US" sz="1400" b="1" dirty="0">
                          <a:latin typeface="Calibri" pitchFamily="34" charset="0"/>
                        </a:rPr>
                        <a:t>2) Current liabilities</a:t>
                      </a:r>
                    </a:p>
                    <a:p>
                      <a:pPr marL="0" marR="0">
                        <a:spcBef>
                          <a:spcPts val="0"/>
                        </a:spcBef>
                        <a:spcAft>
                          <a:spcPts val="0"/>
                        </a:spcAft>
                      </a:pPr>
                      <a:r>
                        <a:rPr lang="en-US" sz="1400" dirty="0">
                          <a:latin typeface="Calibri" pitchFamily="34" charset="0"/>
                          <a:ea typeface="Times New Roman"/>
                          <a:cs typeface="Times New Roman"/>
                        </a:rPr>
                        <a:t>   (a)</a:t>
                      </a:r>
                      <a:r>
                        <a:rPr lang="en-US" sz="1400" baseline="0" dirty="0">
                          <a:latin typeface="Calibri" pitchFamily="34" charset="0"/>
                          <a:ea typeface="Times New Roman"/>
                          <a:cs typeface="Times New Roman"/>
                        </a:rPr>
                        <a:t> Financial liabilities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endParaRPr lang="en-US" sz="1400" b="0" kern="1200" dirty="0">
                        <a:solidFill>
                          <a:schemeClr val="tx1"/>
                        </a:solidFill>
                        <a:latin typeface="Calibri" pitchFamily="34" charset="0"/>
                        <a:ea typeface="+mn-ea"/>
                        <a:cs typeface="+mn-cs"/>
                      </a:endParaRPr>
                    </a:p>
                  </a:txBody>
                  <a:tcPr marL="59346" marR="59346" marT="0" marB="0" anchor="b">
                    <a:lnT w="3175" cap="flat" cmpd="sng" algn="ctr">
                      <a:noFill/>
                      <a:prstDash val="dot"/>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0012"/>
                  </a:ext>
                </a:extLst>
              </a:tr>
              <a:tr h="220943">
                <a:tc>
                  <a:txBody>
                    <a:bodyPr/>
                    <a:lstStyle/>
                    <a:p>
                      <a:pPr marL="0" marR="0" indent="127000">
                        <a:spcBef>
                          <a:spcPts val="0"/>
                        </a:spcBef>
                        <a:spcAft>
                          <a:spcPts val="0"/>
                        </a:spcAft>
                      </a:pPr>
                      <a:r>
                        <a:rPr lang="en-US" sz="1400" dirty="0">
                          <a:latin typeface="Calibri" pitchFamily="34" charset="0"/>
                        </a:rPr>
                        <a:t>    (i) Borrowings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b="0" kern="1200" dirty="0">
                          <a:solidFill>
                            <a:schemeClr val="tx1"/>
                          </a:solidFill>
                          <a:latin typeface="+mn-lt"/>
                          <a:ea typeface="+mn-ea"/>
                          <a:cs typeface="+mn-cs"/>
                        </a:rPr>
                        <a:t>-</a:t>
                      </a: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3"/>
                  </a:ext>
                </a:extLst>
              </a:tr>
              <a:tr h="220943">
                <a:tc>
                  <a:txBody>
                    <a:bodyPr/>
                    <a:lstStyle/>
                    <a:p>
                      <a:pPr marL="0" marR="0" indent="127000">
                        <a:spcBef>
                          <a:spcPts val="0"/>
                        </a:spcBef>
                        <a:spcAft>
                          <a:spcPts val="0"/>
                        </a:spcAft>
                      </a:pPr>
                      <a:r>
                        <a:rPr lang="en-US" sz="1400" dirty="0">
                          <a:latin typeface="Calibri" pitchFamily="34" charset="0"/>
                        </a:rPr>
                        <a:t>    (ii) Trade payables </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4"/>
                  </a:ext>
                </a:extLst>
              </a:tr>
              <a:tr h="235673">
                <a:tc>
                  <a:txBody>
                    <a:bodyPr/>
                    <a:lstStyle/>
                    <a:p>
                      <a:pPr marL="0" marR="0" indent="127000">
                        <a:spcBef>
                          <a:spcPts val="0"/>
                        </a:spcBef>
                        <a:spcAft>
                          <a:spcPts val="0"/>
                        </a:spcAft>
                      </a:pPr>
                      <a:r>
                        <a:rPr lang="en-IN" sz="1400" dirty="0">
                          <a:latin typeface="Calibri" pitchFamily="34" charset="0"/>
                          <a:ea typeface="Times New Roman"/>
                          <a:cs typeface="Times New Roman"/>
                        </a:rPr>
                        <a:t>           </a:t>
                      </a:r>
                      <a:r>
                        <a:rPr lang="en-US" sz="1400" dirty="0"/>
                        <a:t>Total outstanding dues of micro enterprises and small enterprises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b="0" kern="1200" dirty="0">
                          <a:solidFill>
                            <a:schemeClr val="tx1"/>
                          </a:solidFill>
                          <a:latin typeface="+mn-lt"/>
                          <a:ea typeface="+mn-ea"/>
                          <a:cs typeface="+mn-cs"/>
                        </a:rPr>
                        <a:t>18</a:t>
                      </a: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5"/>
                  </a:ext>
                </a:extLst>
              </a:tr>
              <a:tr h="451048">
                <a:tc>
                  <a:txBody>
                    <a:bodyPr/>
                    <a:lstStyle/>
                    <a:p>
                      <a:pPr marL="0" marR="0" indent="127000">
                        <a:spcBef>
                          <a:spcPts val="0"/>
                        </a:spcBef>
                        <a:spcAft>
                          <a:spcPts val="0"/>
                        </a:spcAft>
                      </a:pPr>
                      <a:r>
                        <a:rPr lang="en-IN" sz="1400" dirty="0">
                          <a:latin typeface="Calibri" pitchFamily="34" charset="0"/>
                          <a:ea typeface="Times New Roman"/>
                          <a:cs typeface="Times New Roman"/>
                        </a:rPr>
                        <a:t>            </a:t>
                      </a:r>
                      <a:r>
                        <a:rPr lang="en-US" sz="1400" dirty="0"/>
                        <a:t>Total outstanding dues of creditors other than micro &amp; small enterprises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b="0" kern="1200" dirty="0">
                          <a:solidFill>
                            <a:schemeClr val="tx1"/>
                          </a:solidFill>
                          <a:latin typeface="+mn-lt"/>
                          <a:ea typeface="+mn-ea"/>
                          <a:cs typeface="+mn-cs"/>
                        </a:rPr>
                        <a:t>4,126</a:t>
                      </a: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6"/>
                  </a:ext>
                </a:extLst>
              </a:tr>
              <a:tr h="220943">
                <a:tc>
                  <a:txBody>
                    <a:bodyPr/>
                    <a:lstStyle/>
                    <a:p>
                      <a:pPr marL="0" marR="0" indent="127000">
                        <a:spcBef>
                          <a:spcPts val="0"/>
                        </a:spcBef>
                        <a:spcAft>
                          <a:spcPts val="0"/>
                        </a:spcAft>
                      </a:pPr>
                      <a:r>
                        <a:rPr lang="en-US" sz="1400" dirty="0">
                          <a:latin typeface="Calibri" pitchFamily="34" charset="0"/>
                        </a:rPr>
                        <a:t>    (iii) Lease liabilities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IN" sz="1400" b="0" kern="1200" dirty="0">
                          <a:solidFill>
                            <a:schemeClr val="tx1"/>
                          </a:solidFill>
                          <a:latin typeface="Calibri" pitchFamily="34" charset="0"/>
                          <a:ea typeface="+mn-ea"/>
                          <a:cs typeface="+mn-cs"/>
                        </a:rPr>
                        <a:t>155</a:t>
                      </a: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7"/>
                  </a:ext>
                </a:extLst>
              </a:tr>
              <a:tr h="220943">
                <a:tc>
                  <a:txBody>
                    <a:bodyPr/>
                    <a:lstStyle/>
                    <a:p>
                      <a:pPr marL="0" marR="0" indent="127000">
                        <a:spcBef>
                          <a:spcPts val="0"/>
                        </a:spcBef>
                        <a:spcAft>
                          <a:spcPts val="0"/>
                        </a:spcAft>
                      </a:pPr>
                      <a:r>
                        <a:rPr lang="en-US" sz="1400" dirty="0">
                          <a:latin typeface="Calibri" pitchFamily="34" charset="0"/>
                        </a:rPr>
                        <a:t>    (iv) Other financial liabilities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b="0" kern="1200" dirty="0">
                          <a:solidFill>
                            <a:schemeClr val="tx1"/>
                          </a:solidFill>
                          <a:latin typeface="+mn-lt"/>
                          <a:ea typeface="+mn-ea"/>
                          <a:cs typeface="+mn-cs"/>
                        </a:rPr>
                        <a:t>585</a:t>
                      </a:r>
                      <a:endParaRPr lang="en-US" sz="1400" b="0" kern="1200" dirty="0">
                        <a:solidFill>
                          <a:schemeClr val="tx1"/>
                        </a:solidFill>
                        <a:latin typeface="Calibri" pitchFamily="34" charset="0"/>
                        <a:ea typeface="+mn-ea"/>
                        <a:cs typeface="+mn-cs"/>
                      </a:endParaRP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18"/>
                  </a:ext>
                </a:extLst>
              </a:tr>
              <a:tr h="220943">
                <a:tc>
                  <a:txBody>
                    <a:bodyPr/>
                    <a:lstStyle/>
                    <a:p>
                      <a:pPr marL="0" marR="0" indent="127000">
                        <a:spcBef>
                          <a:spcPts val="0"/>
                        </a:spcBef>
                        <a:spcAft>
                          <a:spcPts val="0"/>
                        </a:spcAft>
                      </a:pPr>
                      <a:r>
                        <a:rPr lang="en-US" sz="1400" dirty="0">
                          <a:latin typeface="Calibri" pitchFamily="34" charset="0"/>
                          <a:ea typeface="Times New Roman"/>
                          <a:cs typeface="Times New Roman"/>
                        </a:rPr>
                        <a:t>(b) Other current</a:t>
                      </a:r>
                      <a:r>
                        <a:rPr lang="en-US" sz="1400" baseline="0" dirty="0">
                          <a:latin typeface="Calibri" pitchFamily="34" charset="0"/>
                          <a:ea typeface="Times New Roman"/>
                          <a:cs typeface="Times New Roman"/>
                        </a:rPr>
                        <a:t> liabilities </a:t>
                      </a:r>
                      <a:endParaRPr lang="en-US" sz="1400" dirty="0">
                        <a:latin typeface="Calibri" pitchFamily="34" charset="0"/>
                        <a:ea typeface="Times New Roman"/>
                        <a:cs typeface="Times New Roman"/>
                      </a:endParaRP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400" b="0" kern="1200" dirty="0">
                          <a:solidFill>
                            <a:schemeClr val="tx1"/>
                          </a:solidFill>
                          <a:latin typeface="Calibri" pitchFamily="34" charset="0"/>
                          <a:ea typeface="+mn-ea"/>
                          <a:cs typeface="+mn-cs"/>
                        </a:rPr>
                        <a:t>3,410</a:t>
                      </a: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19"/>
                  </a:ext>
                </a:extLst>
              </a:tr>
              <a:tr h="220943">
                <a:tc>
                  <a:txBody>
                    <a:bodyPr/>
                    <a:lstStyle/>
                    <a:p>
                      <a:pPr marL="0" marR="0" indent="127000">
                        <a:spcBef>
                          <a:spcPts val="0"/>
                        </a:spcBef>
                        <a:spcAft>
                          <a:spcPts val="0"/>
                        </a:spcAft>
                      </a:pPr>
                      <a:r>
                        <a:rPr lang="en-US" sz="1400" dirty="0">
                          <a:latin typeface="Calibri" pitchFamily="34" charset="0"/>
                          <a:ea typeface="Times New Roman"/>
                          <a:cs typeface="Times New Roman"/>
                        </a:rPr>
                        <a:t>(c) Provisions</a:t>
                      </a:r>
                    </a:p>
                  </a:txBody>
                  <a:tcPr marL="59346" marR="59346" marT="0" marB="0" anchor="b">
                    <a:lnR>
                      <a:noFill/>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Calibri" pitchFamily="34" charset="0"/>
                          <a:ea typeface="+mn-ea"/>
                          <a:cs typeface="+mn-cs"/>
                        </a:rPr>
                        <a:t>46,966</a:t>
                      </a: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20"/>
                  </a:ext>
                </a:extLst>
              </a:tr>
              <a:tr h="220943">
                <a:tc>
                  <a:txBody>
                    <a:bodyPr/>
                    <a:lstStyle/>
                    <a:p>
                      <a:pPr marL="0" marR="0" indent="127000">
                        <a:spcBef>
                          <a:spcPts val="0"/>
                        </a:spcBef>
                        <a:spcAft>
                          <a:spcPts val="0"/>
                        </a:spcAft>
                      </a:pPr>
                      <a:r>
                        <a:rPr lang="en-IN" sz="1400" dirty="0">
                          <a:latin typeface="Calibri" pitchFamily="34" charset="0"/>
                          <a:ea typeface="Times New Roman"/>
                          <a:cs typeface="Times New Roman"/>
                        </a:rPr>
                        <a:t>(d) </a:t>
                      </a:r>
                      <a:r>
                        <a:rPr lang="en-US" sz="1400" dirty="0"/>
                        <a:t>Current tax liabilities (Net)</a:t>
                      </a:r>
                      <a:endParaRPr lang="en-US" sz="1400" dirty="0">
                        <a:latin typeface="Calibri" pitchFamily="34" charset="0"/>
                        <a:ea typeface="Times New Roman"/>
                        <a:cs typeface="Times New Roman"/>
                      </a:endParaRPr>
                    </a:p>
                  </a:txBody>
                  <a:tcPr marL="59346" marR="59346" marT="0" marB="0" anchor="b">
                    <a:lnR>
                      <a:noFill/>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tx1"/>
                          </a:solidFill>
                          <a:latin typeface="Calibri" pitchFamily="34" charset="0"/>
                          <a:ea typeface="+mn-ea"/>
                          <a:cs typeface="+mn-cs"/>
                        </a:rPr>
                        <a:t>-</a:t>
                      </a:r>
                      <a:endParaRPr lang="en-US" sz="14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21"/>
                  </a:ext>
                </a:extLst>
              </a:tr>
              <a:tr h="220943">
                <a:tc>
                  <a:txBody>
                    <a:bodyPr/>
                    <a:lstStyle/>
                    <a:p>
                      <a:pPr marL="0" marR="0" indent="127000">
                        <a:spcBef>
                          <a:spcPts val="0"/>
                        </a:spcBef>
                        <a:spcAft>
                          <a:spcPts val="0"/>
                        </a:spcAft>
                      </a:pPr>
                      <a:endParaRPr lang="en-US" sz="1400" b="0" dirty="0">
                        <a:latin typeface="Calibri" pitchFamily="34" charset="0"/>
                        <a:ea typeface="Times New Roman"/>
                        <a:cs typeface="Times New Roman"/>
                      </a:endParaRPr>
                    </a:p>
                  </a:txBody>
                  <a:tcPr marL="59346" marR="59346" marT="0" marB="0" anchor="b">
                    <a:lnR>
                      <a:noFill/>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22"/>
                  </a:ext>
                </a:extLst>
              </a:tr>
              <a:tr h="220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pitchFamily="34" charset="0"/>
                        </a:rPr>
                        <a:t>Total</a:t>
                      </a:r>
                      <a:r>
                        <a:rPr lang="en-US" sz="1400" b="1" baseline="0" dirty="0">
                          <a:latin typeface="Calibri" pitchFamily="34" charset="0"/>
                        </a:rPr>
                        <a:t> e</a:t>
                      </a:r>
                      <a:r>
                        <a:rPr lang="en-US" sz="1400" b="1" dirty="0">
                          <a:latin typeface="Calibri" pitchFamily="34" charset="0"/>
                        </a:rPr>
                        <a:t>quity &amp; liabilities</a:t>
                      </a:r>
                      <a:endParaRPr lang="en-US" sz="1400" b="1" dirty="0">
                        <a:latin typeface="Calibri" pitchFamily="34" charset="0"/>
                        <a:ea typeface="Times New Roman"/>
                        <a:cs typeface="Times New Roman"/>
                      </a:endParaRPr>
                    </a:p>
                  </a:txBody>
                  <a:tcPr marL="59346" marR="59346" marT="0" marB="0" anchor="b">
                    <a:solidFill>
                      <a:schemeClr val="accent1">
                        <a:lumMod val="75000"/>
                      </a:schemeClr>
                    </a:solidFill>
                  </a:tcPr>
                </a:tc>
                <a:tc>
                  <a:txBody>
                    <a:bodyPr/>
                    <a:lstStyle/>
                    <a:p>
                      <a:pPr marL="0" marR="0" algn="r" defTabSz="914400" rtl="0" eaLnBrk="1" latinLnBrk="0" hangingPunct="1">
                        <a:spcBef>
                          <a:spcPts val="0"/>
                        </a:spcBef>
                        <a:spcAft>
                          <a:spcPts val="0"/>
                        </a:spcAft>
                      </a:pPr>
                      <a:r>
                        <a:rPr lang="en-US" sz="1400" b="1" kern="1200" dirty="0">
                          <a:solidFill>
                            <a:schemeClr val="tx1"/>
                          </a:solidFill>
                          <a:latin typeface="Calibri" pitchFamily="34" charset="0"/>
                          <a:ea typeface="+mn-ea"/>
                          <a:cs typeface="+mn-cs"/>
                        </a:rPr>
                        <a:t>23,038</a:t>
                      </a:r>
                    </a:p>
                  </a:txBody>
                  <a:tcPr marL="68580" marR="68580" marT="0" marB="0" anchor="b">
                    <a:lnT w="3175" cap="flat" cmpd="sng" algn="ctr">
                      <a:noFill/>
                      <a:prstDash val="dot"/>
                      <a:round/>
                      <a:headEnd type="none" w="med" len="med"/>
                      <a:tailEnd type="none" w="med" len="med"/>
                    </a:lnT>
                    <a:solidFill>
                      <a:schemeClr val="accent1">
                        <a:lumMod val="75000"/>
                      </a:schemeClr>
                    </a:solidFill>
                  </a:tcPr>
                </a:tc>
                <a:extLst>
                  <a:ext uri="{0D108BD9-81ED-4DB2-BD59-A6C34878D82A}">
                    <a16:rowId xmlns:a16="http://schemas.microsoft.com/office/drawing/2014/main" val="10023"/>
                  </a:ext>
                </a:extLst>
              </a:tr>
            </a:tbl>
          </a:graphicData>
        </a:graphic>
      </p:graphicFrame>
      <p:sp>
        <p:nvSpPr>
          <p:cNvPr id="4" name="Slide Number Placeholder 3">
            <a:extLst>
              <a:ext uri="{FF2B5EF4-FFF2-40B4-BE49-F238E27FC236}">
                <a16:creationId xmlns:a16="http://schemas.microsoft.com/office/drawing/2014/main" id="{F0F4B368-8FC3-98CE-A965-89781C15FA2F}"/>
              </a:ext>
            </a:extLst>
          </p:cNvPr>
          <p:cNvSpPr>
            <a:spLocks noGrp="1"/>
          </p:cNvSpPr>
          <p:nvPr>
            <p:ph type="sldNum" sz="quarter" idx="12"/>
          </p:nvPr>
        </p:nvSpPr>
        <p:spPr/>
        <p:txBody>
          <a:bodyPr/>
          <a:lstStyle/>
          <a:p>
            <a:fld id="{C7B9B95D-F2CB-4CF3-B3AD-796D80689AB1}" type="slidenum">
              <a:rPr lang="en-IN" smtClean="0"/>
              <a:t>20</a:t>
            </a:fld>
            <a:endParaRPr lang="en-IN"/>
          </a:p>
        </p:txBody>
      </p:sp>
    </p:spTree>
    <p:extLst>
      <p:ext uri="{BB962C8B-B14F-4D97-AF65-F5344CB8AC3E}">
        <p14:creationId xmlns:p14="http://schemas.microsoft.com/office/powerpoint/2010/main" val="3891340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0CC1D7F-FAC1-8D9D-1557-B40298A57475}"/>
              </a:ext>
            </a:extLst>
          </p:cNvPr>
          <p:cNvGraphicFramePr>
            <a:graphicFrameLocks noGrp="1"/>
          </p:cNvGraphicFramePr>
          <p:nvPr>
            <p:extLst>
              <p:ext uri="{D42A27DB-BD31-4B8C-83A1-F6EECF244321}">
                <p14:modId xmlns:p14="http://schemas.microsoft.com/office/powerpoint/2010/main" val="411769443"/>
              </p:ext>
            </p:extLst>
          </p:nvPr>
        </p:nvGraphicFramePr>
        <p:xfrm>
          <a:off x="143642" y="685800"/>
          <a:ext cx="9827672" cy="6172200"/>
        </p:xfrm>
        <a:graphic>
          <a:graphicData uri="http://schemas.openxmlformats.org/drawingml/2006/table">
            <a:tbl>
              <a:tblPr>
                <a:effectLst/>
                <a:tableStyleId>{9D7B26C5-4107-4FEC-AEDC-1716B250A1EF}</a:tableStyleId>
              </a:tblPr>
              <a:tblGrid>
                <a:gridCol w="6998515">
                  <a:extLst>
                    <a:ext uri="{9D8B030D-6E8A-4147-A177-3AD203B41FA5}">
                      <a16:colId xmlns:a16="http://schemas.microsoft.com/office/drawing/2014/main" val="20000"/>
                    </a:ext>
                  </a:extLst>
                </a:gridCol>
                <a:gridCol w="2829157">
                  <a:extLst>
                    <a:ext uri="{9D8B030D-6E8A-4147-A177-3AD203B41FA5}">
                      <a16:colId xmlns:a16="http://schemas.microsoft.com/office/drawing/2014/main" val="20001"/>
                    </a:ext>
                  </a:extLst>
                </a:gridCol>
              </a:tblGrid>
              <a:tr h="161359">
                <a:tc>
                  <a:txBody>
                    <a:bodyPr/>
                    <a:lstStyle/>
                    <a:p>
                      <a:pPr marL="0" marR="0" algn="l" defTabSz="914400" rtl="0" eaLnBrk="1" latinLnBrk="0" hangingPunct="1">
                        <a:spcBef>
                          <a:spcPts val="0"/>
                        </a:spcBef>
                        <a:spcAft>
                          <a:spcPts val="0"/>
                        </a:spcAft>
                      </a:pPr>
                      <a:r>
                        <a:rPr lang="en-US" sz="1500" b="1" kern="1200" dirty="0" err="1">
                          <a:solidFill>
                            <a:schemeClr val="tx1"/>
                          </a:solidFill>
                          <a:latin typeface="Calibri" pitchFamily="34" charset="0"/>
                          <a:ea typeface="+mn-ea"/>
                          <a:cs typeface="+mn-cs"/>
                        </a:rPr>
                        <a:t>Rs</a:t>
                      </a:r>
                      <a:r>
                        <a:rPr lang="en-US" sz="1500" b="1" kern="1200" dirty="0">
                          <a:solidFill>
                            <a:schemeClr val="tx1"/>
                          </a:solidFill>
                          <a:latin typeface="Calibri" pitchFamily="34" charset="0"/>
                          <a:ea typeface="+mn-ea"/>
                          <a:cs typeface="+mn-cs"/>
                        </a:rPr>
                        <a:t>. million</a:t>
                      </a:r>
                    </a:p>
                  </a:txBody>
                  <a:tcPr marL="59346" marR="59346" marT="0" marB="0" anchor="b"/>
                </a:tc>
                <a:tc>
                  <a:txBody>
                    <a:bodyPr/>
                    <a:lstStyle/>
                    <a:p>
                      <a:pPr marL="0" marR="0" algn="r">
                        <a:spcBef>
                          <a:spcPts val="0"/>
                        </a:spcBef>
                        <a:spcAft>
                          <a:spcPts val="0"/>
                        </a:spcAft>
                      </a:pPr>
                      <a:r>
                        <a:rPr lang="en-US" sz="1500" b="1" i="0" u="none" strike="noStrike" dirty="0">
                          <a:solidFill>
                            <a:srgbClr val="000000"/>
                          </a:solidFill>
                          <a:latin typeface="+mn-lt"/>
                        </a:rPr>
                        <a:t>March  202</a:t>
                      </a:r>
                      <a:r>
                        <a:rPr lang="en-US" sz="1500" b="1" i="0" u="none" strike="noStrike" baseline="0" dirty="0">
                          <a:solidFill>
                            <a:srgbClr val="000000"/>
                          </a:solidFill>
                          <a:latin typeface="Calibri" pitchFamily="34" charset="0"/>
                        </a:rPr>
                        <a:t>5 </a:t>
                      </a:r>
                      <a:r>
                        <a:rPr lang="en-US" sz="1500" b="1" dirty="0">
                          <a:latin typeface="Calibri" pitchFamily="34" charset="0"/>
                        </a:rPr>
                        <a:t>(Audited)</a:t>
                      </a:r>
                      <a:endParaRPr lang="en-US" sz="1500" b="1" dirty="0">
                        <a:latin typeface="Calibri" pitchFamily="34" charset="0"/>
                        <a:ea typeface="Times New Roman"/>
                        <a:cs typeface="Times New Roman"/>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0"/>
                  </a:ext>
                </a:extLst>
              </a:tr>
              <a:tr h="161359">
                <a:tc>
                  <a:txBody>
                    <a:bodyPr/>
                    <a:lstStyle/>
                    <a:p>
                      <a:pPr marL="0" marR="0" algn="l" defTabSz="914400" rtl="0" eaLnBrk="1" latinLnBrk="0" hangingPunct="1">
                        <a:spcBef>
                          <a:spcPts val="0"/>
                        </a:spcBef>
                        <a:spcAft>
                          <a:spcPts val="0"/>
                        </a:spcAft>
                      </a:pPr>
                      <a:r>
                        <a:rPr lang="en-US" sz="1500" b="1" kern="1200" dirty="0">
                          <a:solidFill>
                            <a:schemeClr val="tx1"/>
                          </a:solidFill>
                          <a:latin typeface="Calibri" pitchFamily="34" charset="0"/>
                          <a:ea typeface="+mn-ea"/>
                          <a:cs typeface="+mn-cs"/>
                        </a:rPr>
                        <a:t>Assets</a:t>
                      </a:r>
                    </a:p>
                  </a:txBody>
                  <a:tcPr marL="59346" marR="59346" marT="0" marB="0" anchor="b"/>
                </a:tc>
                <a:tc>
                  <a:txBody>
                    <a:bodyPr/>
                    <a:lstStyle/>
                    <a:p>
                      <a:pPr marL="0" marR="0" algn="r"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1"/>
                  </a:ext>
                </a:extLst>
              </a:tr>
              <a:tr h="161359">
                <a:tc>
                  <a:txBody>
                    <a:bodyPr/>
                    <a:lstStyle/>
                    <a:p>
                      <a:pPr marL="0" marR="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a:t>
                      </a:r>
                      <a:r>
                        <a:rPr lang="en-US" sz="1500" b="1" kern="1200" dirty="0">
                          <a:solidFill>
                            <a:schemeClr val="tx1"/>
                          </a:solidFill>
                          <a:latin typeface="Calibri" pitchFamily="34" charset="0"/>
                          <a:ea typeface="+mn-ea"/>
                          <a:cs typeface="+mn-cs"/>
                        </a:rPr>
                        <a:t>1) Non-current assets </a:t>
                      </a:r>
                    </a:p>
                  </a:txBody>
                  <a:tcPr marL="59346" marR="59346" marT="0" marB="0" anchor="b"/>
                </a:tc>
                <a:tc>
                  <a:txBody>
                    <a:bodyPr/>
                    <a:lstStyle/>
                    <a:p>
                      <a:pPr marL="0" marR="0" algn="r"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2"/>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(a) Property, plant &amp; equipment</a:t>
                      </a:r>
                    </a:p>
                  </a:txBody>
                  <a:tcPr marL="59346" marR="59346" marT="0" marB="0" anchor="b"/>
                </a:tc>
                <a:tc>
                  <a:txBody>
                    <a:bodyPr/>
                    <a:lstStyle/>
                    <a:p>
                      <a:pPr marL="0" marR="0" algn="r" defTabSz="914400" rtl="0" eaLnBrk="1" latinLnBrk="0" hangingPunct="1">
                        <a:spcBef>
                          <a:spcPts val="0"/>
                        </a:spcBef>
                        <a:spcAft>
                          <a:spcPts val="0"/>
                        </a:spcAft>
                      </a:pPr>
                      <a:r>
                        <a:rPr lang="en-US" sz="1500" dirty="0"/>
                        <a:t>10,368</a:t>
                      </a:r>
                      <a:endParaRPr lang="en-US" sz="1500" b="0" kern="1200" dirty="0">
                        <a:solidFill>
                          <a:schemeClr val="tx1"/>
                        </a:solidFill>
                        <a:latin typeface="Calibri" pitchFamily="34" charset="0"/>
                        <a:ea typeface="+mn-ea"/>
                        <a:cs typeface="+mn-cs"/>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3"/>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(b) Capital work in progress </a:t>
                      </a:r>
                    </a:p>
                  </a:txBody>
                  <a:tcPr marL="59346" marR="59346" marT="0" marB="0" anchor="b"/>
                </a:tc>
                <a:tc>
                  <a:txBody>
                    <a:bodyPr/>
                    <a:lstStyle/>
                    <a:p>
                      <a:pPr marL="0" marR="0" algn="r" defTabSz="914400" rtl="0" eaLnBrk="1" latinLnBrk="0" hangingPunct="1">
                        <a:spcBef>
                          <a:spcPts val="0"/>
                        </a:spcBef>
                        <a:spcAft>
                          <a:spcPts val="0"/>
                        </a:spcAft>
                      </a:pPr>
                      <a:r>
                        <a:rPr lang="en-US" sz="1500" dirty="0"/>
                        <a:t>2,914</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04"/>
                  </a:ext>
                </a:extLst>
              </a:tr>
              <a:tr h="161359">
                <a:tc>
                  <a:txBody>
                    <a:bodyPr/>
                    <a:lstStyle/>
                    <a:p>
                      <a:pPr marL="0" marR="0" indent="12700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Calibri" pitchFamily="34" charset="0"/>
                          <a:ea typeface="+mn-ea"/>
                          <a:cs typeface="+mn-cs"/>
                        </a:rPr>
                        <a:t>(c)</a:t>
                      </a:r>
                      <a:r>
                        <a:rPr lang="en-US" sz="1500" b="0" kern="1200" baseline="0" dirty="0">
                          <a:solidFill>
                            <a:schemeClr val="tx1"/>
                          </a:solidFill>
                          <a:latin typeface="Calibri" pitchFamily="34" charset="0"/>
                          <a:ea typeface="+mn-ea"/>
                          <a:cs typeface="+mn-cs"/>
                        </a:rPr>
                        <a:t> Goodwill </a:t>
                      </a:r>
                      <a:endParaRPr lang="en-US" sz="1500" b="0" kern="1200" dirty="0">
                        <a:solidFill>
                          <a:schemeClr val="tx1"/>
                        </a:solidFill>
                        <a:latin typeface="Calibri" pitchFamily="34" charset="0"/>
                        <a:ea typeface="+mn-ea"/>
                        <a:cs typeface="+mn-cs"/>
                      </a:endParaRP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1</a:t>
                      </a:r>
                    </a:p>
                  </a:txBody>
                  <a:tcPr marL="68580" marR="68580" marT="0" marB="0" anchor="b">
                    <a:solidFill>
                      <a:schemeClr val="accent1">
                        <a:lumMod val="60000"/>
                        <a:lumOff val="40000"/>
                      </a:schemeClr>
                    </a:solidFill>
                  </a:tcPr>
                </a:tc>
                <a:extLst>
                  <a:ext uri="{0D108BD9-81ED-4DB2-BD59-A6C34878D82A}">
                    <a16:rowId xmlns:a16="http://schemas.microsoft.com/office/drawing/2014/main" val="10005"/>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(d)</a:t>
                      </a:r>
                      <a:r>
                        <a:rPr lang="en-US" sz="1500" b="0" kern="1200" baseline="0" dirty="0">
                          <a:solidFill>
                            <a:schemeClr val="tx1"/>
                          </a:solidFill>
                          <a:latin typeface="Calibri" pitchFamily="34" charset="0"/>
                          <a:ea typeface="+mn-ea"/>
                          <a:cs typeface="+mn-cs"/>
                        </a:rPr>
                        <a:t> Other intangible assets</a:t>
                      </a:r>
                      <a:endParaRPr lang="en-US" sz="1500" b="0" kern="1200" dirty="0">
                        <a:solidFill>
                          <a:schemeClr val="tx1"/>
                        </a:solidFill>
                        <a:latin typeface="Calibri" pitchFamily="34" charset="0"/>
                        <a:ea typeface="+mn-ea"/>
                        <a:cs typeface="+mn-cs"/>
                      </a:endParaRP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32</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06"/>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(e) Intangible assets under development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605</a:t>
                      </a: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07"/>
                  </a:ext>
                </a:extLst>
              </a:tr>
              <a:tr h="322718">
                <a:tc>
                  <a:txBody>
                    <a:bodyPr/>
                    <a:lstStyle/>
                    <a:p>
                      <a:pPr marL="0" marR="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(f) Financial assets</a:t>
                      </a:r>
                    </a:p>
                    <a:p>
                      <a:pPr marL="0" marR="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a:t>
                      </a:r>
                      <a:r>
                        <a:rPr lang="en-US" sz="1500" b="0" kern="1200" dirty="0" err="1">
                          <a:solidFill>
                            <a:schemeClr val="tx1"/>
                          </a:solidFill>
                          <a:latin typeface="Calibri" pitchFamily="34" charset="0"/>
                          <a:ea typeface="+mn-ea"/>
                          <a:cs typeface="+mn-cs"/>
                        </a:rPr>
                        <a:t>i</a:t>
                      </a:r>
                      <a:r>
                        <a:rPr lang="en-US" sz="1500" b="0" kern="1200" dirty="0">
                          <a:solidFill>
                            <a:schemeClr val="tx1"/>
                          </a:solidFill>
                          <a:latin typeface="Calibri" pitchFamily="34" charset="0"/>
                          <a:ea typeface="+mn-ea"/>
                          <a:cs typeface="+mn-cs"/>
                        </a:rPr>
                        <a:t>) Investments</a:t>
                      </a:r>
                    </a:p>
                  </a:txBody>
                  <a:tcPr marL="59346" marR="59346" marT="0" marB="0" anchor="b">
                    <a:lnR>
                      <a:noFill/>
                    </a:lnR>
                  </a:tcPr>
                </a:tc>
                <a:tc>
                  <a:txBody>
                    <a:bodyPr/>
                    <a:lstStyle/>
                    <a:p>
                      <a:pPr marL="0" marR="0" algn="r" defTabSz="914400" rtl="0" eaLnBrk="1" latinLnBrk="0" hangingPunct="1">
                        <a:spcBef>
                          <a:spcPts val="0"/>
                        </a:spcBef>
                        <a:spcAft>
                          <a:spcPts val="0"/>
                        </a:spcAft>
                      </a:pPr>
                      <a:r>
                        <a:rPr lang="en-IN" sz="1500" b="0" kern="1200" dirty="0">
                          <a:solidFill>
                            <a:schemeClr val="tx1"/>
                          </a:solidFill>
                          <a:latin typeface="Calibri" pitchFamily="34" charset="0"/>
                          <a:ea typeface="+mn-ea"/>
                          <a:cs typeface="+mn-cs"/>
                        </a:rPr>
                        <a:t>-</a:t>
                      </a:r>
                      <a:endParaRPr lang="en-US" sz="15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8"/>
                  </a:ext>
                </a:extLst>
              </a:tr>
              <a:tr h="161359">
                <a:tc>
                  <a:txBody>
                    <a:bodyPr/>
                    <a:lstStyle/>
                    <a:p>
                      <a:pPr marL="0" marR="0" algn="l" defTabSz="914400" rtl="0" eaLnBrk="1" latinLnBrk="0" hangingPunct="1">
                        <a:spcBef>
                          <a:spcPts val="0"/>
                        </a:spcBef>
                        <a:spcAft>
                          <a:spcPts val="0"/>
                        </a:spcAft>
                      </a:pPr>
                      <a:r>
                        <a:rPr lang="en-US" sz="1500" b="0" kern="1200" baseline="0" dirty="0">
                          <a:solidFill>
                            <a:schemeClr val="tx1"/>
                          </a:solidFill>
                          <a:latin typeface="Calibri" pitchFamily="34" charset="0"/>
                          <a:ea typeface="+mn-ea"/>
                          <a:cs typeface="+mn-cs"/>
                        </a:rPr>
                        <a:t>         (ii) Loans</a:t>
                      </a:r>
                      <a:r>
                        <a:rPr lang="en-US" sz="1500" b="0" kern="1200" dirty="0">
                          <a:solidFill>
                            <a:schemeClr val="tx1"/>
                          </a:solidFill>
                          <a:latin typeface="Calibri" pitchFamily="34" charset="0"/>
                          <a:ea typeface="+mn-ea"/>
                          <a:cs typeface="+mn-cs"/>
                        </a:rPr>
                        <a:t> </a:t>
                      </a:r>
                    </a:p>
                  </a:txBody>
                  <a:tcPr marL="59346" marR="59346" marT="0" marB="0" anchor="b">
                    <a:lnR>
                      <a:noFill/>
                    </a:lnR>
                  </a:tcPr>
                </a:tc>
                <a:tc>
                  <a:txBody>
                    <a:bodyPr/>
                    <a:lstStyle/>
                    <a:p>
                      <a:pPr marL="0" marR="0" algn="r" defTabSz="914400" rtl="0" eaLnBrk="1" latinLnBrk="0" hangingPunct="1">
                        <a:spcBef>
                          <a:spcPts val="0"/>
                        </a:spcBef>
                        <a:spcAft>
                          <a:spcPts val="0"/>
                        </a:spcAft>
                      </a:pPr>
                      <a:r>
                        <a:rPr lang="en-IN" sz="1500" b="0" kern="1200" dirty="0">
                          <a:solidFill>
                            <a:schemeClr val="tx1"/>
                          </a:solidFill>
                          <a:latin typeface="Calibri" pitchFamily="34" charset="0"/>
                          <a:ea typeface="+mn-ea"/>
                          <a:cs typeface="+mn-cs"/>
                        </a:rPr>
                        <a:t>-</a:t>
                      </a:r>
                      <a:endParaRPr lang="en-US" sz="1500" b="0" kern="1200" dirty="0">
                        <a:solidFill>
                          <a:schemeClr val="tx1"/>
                        </a:solidFill>
                        <a:latin typeface="Calibri" pitchFamily="34" charset="0"/>
                        <a:ea typeface="+mn-ea"/>
                        <a:cs typeface="+mn-cs"/>
                      </a:endParaRPr>
                    </a:p>
                  </a:txBody>
                  <a:tcPr marL="59346" marR="59346" marT="0" marB="0" anchor="b">
                    <a:lnL>
                      <a:noFill/>
                    </a:lnL>
                    <a:lnR>
                      <a:noFill/>
                    </a:lnR>
                    <a:lnT w="3175" cap="flat" cmpd="sng" algn="ctr">
                      <a:noFill/>
                      <a:prstDash val="dot"/>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9"/>
                  </a:ext>
                </a:extLst>
              </a:tr>
              <a:tr h="161359">
                <a:tc>
                  <a:txBody>
                    <a:bodyPr/>
                    <a:lstStyle/>
                    <a:p>
                      <a:pPr marL="0" marR="0" indent="127000" algn="l" defTabSz="914400" rtl="0" eaLnBrk="1" latinLnBrk="0" hangingPunct="1">
                        <a:spcBef>
                          <a:spcPts val="0"/>
                        </a:spcBef>
                        <a:spcAft>
                          <a:spcPts val="0"/>
                        </a:spcAft>
                      </a:pPr>
                      <a:r>
                        <a:rPr lang="en-US" sz="1500" b="0" kern="1200" baseline="0" dirty="0">
                          <a:solidFill>
                            <a:schemeClr val="tx1"/>
                          </a:solidFill>
                          <a:latin typeface="Calibri" pitchFamily="34" charset="0"/>
                          <a:ea typeface="+mn-ea"/>
                          <a:cs typeface="+mn-cs"/>
                        </a:rPr>
                        <a:t>      (iii) Other financial assets</a:t>
                      </a:r>
                      <a:r>
                        <a:rPr lang="en-US" sz="1500" b="0" kern="1200" dirty="0">
                          <a:solidFill>
                            <a:schemeClr val="tx1"/>
                          </a:solidFill>
                          <a:latin typeface="Calibri" pitchFamily="34" charset="0"/>
                          <a:ea typeface="+mn-ea"/>
                          <a:cs typeface="+mn-cs"/>
                        </a:rPr>
                        <a:t>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65</a:t>
                      </a:r>
                      <a:endParaRPr lang="en-US" sz="1500" b="0" kern="1200" dirty="0">
                        <a:solidFill>
                          <a:schemeClr val="tx1"/>
                        </a:solidFill>
                        <a:latin typeface="Calibri" pitchFamily="34" charset="0"/>
                        <a:ea typeface="+mn-ea"/>
                        <a:cs typeface="+mn-cs"/>
                      </a:endParaRPr>
                    </a:p>
                  </a:txBody>
                  <a:tcPr marL="68580" marR="68580" marT="0" marB="0" anchor="b">
                    <a:lnT>
                      <a:noFill/>
                    </a:lnT>
                    <a:solidFill>
                      <a:schemeClr val="accent1">
                        <a:lumMod val="60000"/>
                        <a:lumOff val="40000"/>
                      </a:schemeClr>
                    </a:solidFill>
                  </a:tcPr>
                </a:tc>
                <a:extLst>
                  <a:ext uri="{0D108BD9-81ED-4DB2-BD59-A6C34878D82A}">
                    <a16:rowId xmlns:a16="http://schemas.microsoft.com/office/drawing/2014/main" val="10010"/>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(g) Deferred tax assets (net)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a:t>
                      </a:r>
                    </a:p>
                  </a:txBody>
                  <a:tcPr marL="68580" marR="68580" marT="0" marB="0" anchor="b">
                    <a:solidFill>
                      <a:schemeClr val="accent1">
                        <a:lumMod val="60000"/>
                        <a:lumOff val="40000"/>
                      </a:schemeClr>
                    </a:solidFill>
                  </a:tcPr>
                </a:tc>
                <a:extLst>
                  <a:ext uri="{0D108BD9-81ED-4DB2-BD59-A6C34878D82A}">
                    <a16:rowId xmlns:a16="http://schemas.microsoft.com/office/drawing/2014/main" val="10011"/>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(h) Current tax assets (net)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1,008</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2"/>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a:t>
                      </a:r>
                      <a:r>
                        <a:rPr lang="en-US" sz="1500" b="0" kern="1200" dirty="0" err="1">
                          <a:solidFill>
                            <a:schemeClr val="tx1"/>
                          </a:solidFill>
                          <a:latin typeface="Calibri" pitchFamily="34" charset="0"/>
                          <a:ea typeface="+mn-ea"/>
                          <a:cs typeface="+mn-cs"/>
                        </a:rPr>
                        <a:t>i</a:t>
                      </a:r>
                      <a:r>
                        <a:rPr lang="en-US" sz="1500" b="0" kern="1200" dirty="0">
                          <a:solidFill>
                            <a:schemeClr val="tx1"/>
                          </a:solidFill>
                          <a:latin typeface="Calibri" pitchFamily="34" charset="0"/>
                          <a:ea typeface="+mn-ea"/>
                          <a:cs typeface="+mn-cs"/>
                        </a:rPr>
                        <a:t>) Other non-current assets</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1,298</a:t>
                      </a:r>
                    </a:p>
                  </a:txBody>
                  <a:tcPr marL="68580" marR="68580" marT="0" marB="0" anchor="b">
                    <a:solidFill>
                      <a:schemeClr val="accent1">
                        <a:lumMod val="60000"/>
                        <a:lumOff val="40000"/>
                      </a:schemeClr>
                    </a:solidFill>
                  </a:tcPr>
                </a:tc>
                <a:extLst>
                  <a:ext uri="{0D108BD9-81ED-4DB2-BD59-A6C34878D82A}">
                    <a16:rowId xmlns:a16="http://schemas.microsoft.com/office/drawing/2014/main" val="10013"/>
                  </a:ext>
                </a:extLst>
              </a:tr>
              <a:tr h="484077">
                <a:tc>
                  <a:txBody>
                    <a:bodyPr/>
                    <a:lstStyle/>
                    <a:p>
                      <a:pPr marL="0" marR="0" indent="127000" algn="l"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p>
                      <a:pPr marL="0" marR="0" indent="127000" algn="l" defTabSz="914400" rtl="0" eaLnBrk="1" latinLnBrk="0" hangingPunct="1">
                        <a:spcBef>
                          <a:spcPts val="0"/>
                        </a:spcBef>
                        <a:spcAft>
                          <a:spcPts val="0"/>
                        </a:spcAft>
                      </a:pPr>
                      <a:r>
                        <a:rPr lang="en-US" sz="1500" b="1" kern="1200" dirty="0">
                          <a:solidFill>
                            <a:schemeClr val="tx1"/>
                          </a:solidFill>
                          <a:latin typeface="Calibri" pitchFamily="34" charset="0"/>
                          <a:ea typeface="+mn-ea"/>
                          <a:cs typeface="+mn-cs"/>
                        </a:rPr>
                        <a:t>(2) Current assets</a:t>
                      </a:r>
                    </a:p>
                    <a:p>
                      <a:pPr marL="0" marR="0" indent="0" algn="l" defTabSz="914400" rtl="0" eaLnBrk="1" latinLnBrk="0" hangingPunct="1">
                        <a:spcBef>
                          <a:spcPts val="0"/>
                        </a:spcBef>
                        <a:spcAft>
                          <a:spcPts val="0"/>
                        </a:spcAft>
                        <a:buNone/>
                      </a:pPr>
                      <a:r>
                        <a:rPr lang="en-US" sz="1500" b="0" kern="1200" dirty="0">
                          <a:solidFill>
                            <a:schemeClr val="tx1"/>
                          </a:solidFill>
                          <a:latin typeface="Calibri" pitchFamily="34" charset="0"/>
                          <a:ea typeface="+mn-ea"/>
                          <a:cs typeface="+mn-cs"/>
                        </a:rPr>
                        <a:t>   (a)</a:t>
                      </a:r>
                      <a:r>
                        <a:rPr lang="en-US" sz="1500" b="0" kern="1200" baseline="0" dirty="0">
                          <a:solidFill>
                            <a:schemeClr val="tx1"/>
                          </a:solidFill>
                          <a:latin typeface="Calibri" pitchFamily="34" charset="0"/>
                          <a:ea typeface="+mn-ea"/>
                          <a:cs typeface="+mn-cs"/>
                        </a:rPr>
                        <a:t> </a:t>
                      </a:r>
                      <a:r>
                        <a:rPr lang="en-US" sz="1500" b="0" kern="1200" dirty="0">
                          <a:solidFill>
                            <a:schemeClr val="tx1"/>
                          </a:solidFill>
                          <a:latin typeface="Calibri" pitchFamily="34" charset="0"/>
                          <a:ea typeface="+mn-ea"/>
                          <a:cs typeface="+mn-cs"/>
                        </a:rPr>
                        <a:t>Inventories</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90</a:t>
                      </a: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14"/>
                  </a:ext>
                </a:extLst>
              </a:tr>
              <a:tr h="1129514">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(b) Financial assets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a:t>
                      </a:r>
                      <a:r>
                        <a:rPr lang="en-US" sz="1500" b="0" kern="1200" dirty="0" err="1">
                          <a:solidFill>
                            <a:schemeClr val="tx1"/>
                          </a:solidFill>
                          <a:latin typeface="Calibri" pitchFamily="34" charset="0"/>
                          <a:ea typeface="+mn-ea"/>
                          <a:cs typeface="+mn-cs"/>
                        </a:rPr>
                        <a:t>i</a:t>
                      </a:r>
                      <a:r>
                        <a:rPr lang="en-US" sz="1500" b="0" kern="1200" dirty="0">
                          <a:solidFill>
                            <a:schemeClr val="tx1"/>
                          </a:solidFill>
                          <a:latin typeface="Calibri" pitchFamily="34" charset="0"/>
                          <a:ea typeface="+mn-ea"/>
                          <a:cs typeface="+mn-cs"/>
                        </a:rPr>
                        <a:t>) Investments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(ii) Trade receivables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(iii) Cash and cash equivalents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a:t>
                      </a:r>
                      <a:r>
                        <a:rPr lang="en-US" sz="1500" b="0" kern="1200" baseline="0" dirty="0">
                          <a:solidFill>
                            <a:schemeClr val="tx1"/>
                          </a:solidFill>
                          <a:latin typeface="Calibri" pitchFamily="34" charset="0"/>
                          <a:ea typeface="+mn-ea"/>
                          <a:cs typeface="+mn-cs"/>
                        </a:rPr>
                        <a:t>(iv) Other b</a:t>
                      </a:r>
                      <a:r>
                        <a:rPr lang="en-US" sz="1500" b="0" kern="1200" dirty="0">
                          <a:solidFill>
                            <a:schemeClr val="tx1"/>
                          </a:solidFill>
                          <a:latin typeface="Calibri" pitchFamily="34" charset="0"/>
                          <a:ea typeface="+mn-ea"/>
                          <a:cs typeface="+mn-cs"/>
                        </a:rPr>
                        <a:t>ank balances         </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(v) Other financial assets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(c) Other current assets</a:t>
                      </a: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250</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795</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359</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1,245</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77</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3,931</a:t>
                      </a: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15"/>
                  </a:ext>
                </a:extLst>
              </a:tr>
              <a:tr h="161359">
                <a:tc>
                  <a:txBody>
                    <a:bodyPr/>
                    <a:lstStyle/>
                    <a:p>
                      <a:pPr marL="0" marR="0" algn="l" defTabSz="914400" rtl="0" eaLnBrk="1" latinLnBrk="0" hangingPunct="1">
                        <a:spcBef>
                          <a:spcPts val="0"/>
                        </a:spcBef>
                        <a:spcAft>
                          <a:spcPts val="0"/>
                        </a:spcAft>
                      </a:pPr>
                      <a:r>
                        <a:rPr lang="en-US" sz="1400" b="0" kern="1200" baseline="0" dirty="0">
                          <a:solidFill>
                            <a:schemeClr val="tx1"/>
                          </a:solidFill>
                          <a:latin typeface="Calibri" pitchFamily="34" charset="0"/>
                          <a:ea typeface="+mn-ea"/>
                          <a:cs typeface="+mn-cs"/>
                        </a:rPr>
                        <a:t>  </a:t>
                      </a:r>
                    </a:p>
                  </a:txBody>
                  <a:tcPr marL="59346" marR="59346" marT="0" marB="0" anchor="b">
                    <a:noFill/>
                  </a:tcPr>
                </a:tc>
                <a:tc>
                  <a:txBody>
                    <a:bodyPr/>
                    <a:lstStyle/>
                    <a:p>
                      <a:pPr marL="0" marR="0" algn="r"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txBody>
                  <a:tcPr marL="59346" marR="59346" marT="0" marB="0" anchor="b">
                    <a:lnT w="3175" cap="flat" cmpd="sng" algn="ctr">
                      <a:noFill/>
                      <a:prstDash val="dot"/>
                      <a:round/>
                      <a:headEnd type="none" w="med" len="med"/>
                      <a:tailEnd type="none" w="med" len="med"/>
                    </a:lnT>
                    <a:lnB>
                      <a:noFill/>
                    </a:lnB>
                    <a:solidFill>
                      <a:schemeClr val="accent1">
                        <a:lumMod val="60000"/>
                        <a:lumOff val="40000"/>
                      </a:schemeClr>
                    </a:solidFill>
                  </a:tcPr>
                </a:tc>
                <a:extLst>
                  <a:ext uri="{0D108BD9-81ED-4DB2-BD59-A6C34878D82A}">
                    <a16:rowId xmlns:a16="http://schemas.microsoft.com/office/drawing/2014/main" val="10016"/>
                  </a:ext>
                </a:extLst>
              </a:tr>
              <a:tr h="161359">
                <a:tc>
                  <a:txBody>
                    <a:bodyPr/>
                    <a:lstStyle/>
                    <a:p>
                      <a:pPr marL="0" marR="0" algn="l" defTabSz="914400" rtl="0" eaLnBrk="1" latinLnBrk="0" hangingPunct="1">
                        <a:spcBef>
                          <a:spcPts val="0"/>
                        </a:spcBef>
                        <a:spcAft>
                          <a:spcPts val="0"/>
                        </a:spcAft>
                      </a:pPr>
                      <a:r>
                        <a:rPr lang="en-US" sz="1500" b="1" kern="1200" dirty="0">
                          <a:solidFill>
                            <a:schemeClr val="tx1"/>
                          </a:solidFill>
                          <a:latin typeface="Calibri" pitchFamily="34" charset="0"/>
                          <a:ea typeface="+mn-ea"/>
                          <a:cs typeface="+mn-cs"/>
                        </a:rPr>
                        <a:t>Total</a:t>
                      </a:r>
                      <a:r>
                        <a:rPr lang="en-US" sz="1500" b="1" kern="1200" baseline="0" dirty="0">
                          <a:solidFill>
                            <a:schemeClr val="tx1"/>
                          </a:solidFill>
                          <a:latin typeface="Calibri" pitchFamily="34" charset="0"/>
                          <a:ea typeface="+mn-ea"/>
                          <a:cs typeface="+mn-cs"/>
                        </a:rPr>
                        <a:t> </a:t>
                      </a:r>
                      <a:r>
                        <a:rPr lang="en-US" sz="1500" b="1" kern="1200" dirty="0">
                          <a:solidFill>
                            <a:schemeClr val="tx1"/>
                          </a:solidFill>
                          <a:latin typeface="Calibri" pitchFamily="34" charset="0"/>
                          <a:ea typeface="+mn-ea"/>
                          <a:cs typeface="+mn-cs"/>
                        </a:rPr>
                        <a:t>assets</a:t>
                      </a:r>
                    </a:p>
                  </a:txBody>
                  <a:tcPr marL="59346" marR="59346" marT="0" marB="0" anchor="b">
                    <a:solidFill>
                      <a:schemeClr val="accent1">
                        <a:lumMod val="75000"/>
                      </a:schemeClr>
                    </a:solidFill>
                  </a:tcPr>
                </a:tc>
                <a:tc>
                  <a:txBody>
                    <a:bodyPr/>
                    <a:lstStyle/>
                    <a:p>
                      <a:pPr marL="0" marR="0" algn="r" defTabSz="914400" rtl="0" eaLnBrk="1" latinLnBrk="0" hangingPunct="1">
                        <a:spcBef>
                          <a:spcPts val="0"/>
                        </a:spcBef>
                        <a:spcAft>
                          <a:spcPts val="0"/>
                        </a:spcAft>
                      </a:pPr>
                      <a:r>
                        <a:rPr lang="en-US" sz="1500" b="1" kern="1200" dirty="0">
                          <a:solidFill>
                            <a:schemeClr val="tx1"/>
                          </a:solidFill>
                          <a:latin typeface="Calibri" pitchFamily="34" charset="0"/>
                          <a:ea typeface="+mn-ea"/>
                          <a:cs typeface="+mn-cs"/>
                        </a:rPr>
                        <a:t>23,038</a:t>
                      </a:r>
                    </a:p>
                  </a:txBody>
                  <a:tcPr marL="59346" marR="59346" marT="0" marB="0" anchor="b">
                    <a:lnT w="3175" cap="flat" cmpd="sng" algn="ctr">
                      <a:noFill/>
                      <a:prstDash val="dot"/>
                      <a:round/>
                      <a:headEnd type="none" w="med" len="med"/>
                      <a:tailEnd type="none" w="med" len="med"/>
                    </a:lnT>
                    <a:solidFill>
                      <a:schemeClr val="accent1">
                        <a:lumMod val="75000"/>
                      </a:schemeClr>
                    </a:solidFill>
                  </a:tcPr>
                </a:tc>
                <a:extLst>
                  <a:ext uri="{0D108BD9-81ED-4DB2-BD59-A6C34878D82A}">
                    <a16:rowId xmlns:a16="http://schemas.microsoft.com/office/drawing/2014/main" val="10017"/>
                  </a:ext>
                </a:extLst>
              </a:tr>
            </a:tbl>
          </a:graphicData>
        </a:graphic>
      </p:graphicFrame>
      <p:sp>
        <p:nvSpPr>
          <p:cNvPr id="3" name="Slide Number Placeholder 2">
            <a:extLst>
              <a:ext uri="{FF2B5EF4-FFF2-40B4-BE49-F238E27FC236}">
                <a16:creationId xmlns:a16="http://schemas.microsoft.com/office/drawing/2014/main" id="{7BF9E9C4-2AD2-8286-D822-AFCA2E878CC6}"/>
              </a:ext>
            </a:extLst>
          </p:cNvPr>
          <p:cNvSpPr>
            <a:spLocks noGrp="1"/>
          </p:cNvSpPr>
          <p:nvPr>
            <p:ph type="sldNum" sz="quarter" idx="12"/>
          </p:nvPr>
        </p:nvSpPr>
        <p:spPr/>
        <p:txBody>
          <a:bodyPr/>
          <a:lstStyle/>
          <a:p>
            <a:fld id="{C7B9B95D-F2CB-4CF3-B3AD-796D80689AB1}" type="slidenum">
              <a:rPr lang="en-IN" smtClean="0"/>
              <a:t>21</a:t>
            </a:fld>
            <a:endParaRPr lang="en-IN"/>
          </a:p>
        </p:txBody>
      </p:sp>
    </p:spTree>
    <p:extLst>
      <p:ext uri="{BB962C8B-B14F-4D97-AF65-F5344CB8AC3E}">
        <p14:creationId xmlns:p14="http://schemas.microsoft.com/office/powerpoint/2010/main" val="708461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25D6-70F4-5B68-8138-6E343E75D6EF}"/>
              </a:ext>
            </a:extLst>
          </p:cNvPr>
          <p:cNvSpPr txBox="1">
            <a:spLocks/>
          </p:cNvSpPr>
          <p:nvPr/>
        </p:nvSpPr>
        <p:spPr>
          <a:xfrm>
            <a:off x="3629" y="2862489"/>
            <a:ext cx="7237927"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US" b="1" dirty="0">
                <a:ea typeface="Verdana" panose="020B0604030504040204" pitchFamily="34" charset="0"/>
                <a:cs typeface="Verdana" panose="020B0604030504040204" pitchFamily="34" charset="0"/>
              </a:rPr>
              <a:t>Thank you</a:t>
            </a:r>
            <a:endParaRPr lang="en-US" dirty="0"/>
          </a:p>
        </p:txBody>
      </p:sp>
      <p:sp>
        <p:nvSpPr>
          <p:cNvPr id="3" name="Slide Number Placeholder 2">
            <a:extLst>
              <a:ext uri="{FF2B5EF4-FFF2-40B4-BE49-F238E27FC236}">
                <a16:creationId xmlns:a16="http://schemas.microsoft.com/office/drawing/2014/main" id="{21B33C1B-FFAD-4242-943A-B578014B83AD}"/>
              </a:ext>
            </a:extLst>
          </p:cNvPr>
          <p:cNvSpPr>
            <a:spLocks noGrp="1"/>
          </p:cNvSpPr>
          <p:nvPr>
            <p:ph type="sldNum" sz="quarter" idx="12"/>
          </p:nvPr>
        </p:nvSpPr>
        <p:spPr/>
        <p:txBody>
          <a:bodyPr/>
          <a:lstStyle/>
          <a:p>
            <a:fld id="{C7B9B95D-F2CB-4CF3-B3AD-796D80689AB1}" type="slidenum">
              <a:rPr lang="en-IN" smtClean="0"/>
              <a:t>22</a:t>
            </a:fld>
            <a:endParaRPr lang="en-IN"/>
          </a:p>
        </p:txBody>
      </p:sp>
    </p:spTree>
    <p:extLst>
      <p:ext uri="{BB962C8B-B14F-4D97-AF65-F5344CB8AC3E}">
        <p14:creationId xmlns:p14="http://schemas.microsoft.com/office/powerpoint/2010/main" val="236800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5A18B0-C5E1-DE4D-3ECF-4FFF8EE72488}"/>
              </a:ext>
            </a:extLst>
          </p:cNvPr>
          <p:cNvSpPr>
            <a:spLocks noGrp="1"/>
          </p:cNvSpPr>
          <p:nvPr>
            <p:ph type="sldNum" sz="quarter" idx="12"/>
          </p:nvPr>
        </p:nvSpPr>
        <p:spPr/>
        <p:txBody>
          <a:bodyPr/>
          <a:lstStyle/>
          <a:p>
            <a:fld id="{C7B9B95D-F2CB-4CF3-B3AD-796D80689AB1}" type="slidenum">
              <a:rPr lang="en-IN" smtClean="0"/>
              <a:t>3</a:t>
            </a:fld>
            <a:endParaRPr lang="en-IN"/>
          </a:p>
        </p:txBody>
      </p:sp>
      <p:sp>
        <p:nvSpPr>
          <p:cNvPr id="3" name="Title 1">
            <a:extLst>
              <a:ext uri="{FF2B5EF4-FFF2-40B4-BE49-F238E27FC236}">
                <a16:creationId xmlns:a16="http://schemas.microsoft.com/office/drawing/2014/main" id="{F8840D15-9DF2-16A9-031B-A6B11DAC3C58}"/>
              </a:ext>
            </a:extLst>
          </p:cNvPr>
          <p:cNvSpPr txBox="1">
            <a:spLocks/>
          </p:cNvSpPr>
          <p:nvPr/>
        </p:nvSpPr>
        <p:spPr>
          <a:xfrm>
            <a:off x="1092200" y="2742339"/>
            <a:ext cx="9525000" cy="1149346"/>
          </a:xfrm>
          <a:prstGeom prst="rect">
            <a:avLst/>
          </a:prstGeom>
          <a:solidFill>
            <a:srgbClr val="ED4A24"/>
          </a:solidFill>
          <a:ln>
            <a:noFill/>
          </a:ln>
        </p:spPr>
        <p:txBody>
          <a:bodyPr vert="horz" lIns="91440" tIns="45720" rIns="91440" bIns="45720" rtlCol="0" anchor="ctr">
            <a:noAutofit/>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US" sz="5400" b="1" dirty="0">
                <a:latin typeface="Lato Bold" panose="020F0802020204030203" pitchFamily="34" charset="0"/>
                <a:ea typeface="+mn-ea"/>
                <a:cs typeface="+mn-cs"/>
              </a:rPr>
              <a:t>Key highlights for the quarter</a:t>
            </a:r>
          </a:p>
        </p:txBody>
      </p:sp>
    </p:spTree>
    <p:extLst>
      <p:ext uri="{BB962C8B-B14F-4D97-AF65-F5344CB8AC3E}">
        <p14:creationId xmlns:p14="http://schemas.microsoft.com/office/powerpoint/2010/main" val="75153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BEA86C-6BBB-D3ED-3A7D-E6634CF7845D}"/>
              </a:ext>
            </a:extLst>
          </p:cNvPr>
          <p:cNvSpPr txBox="1">
            <a:spLocks/>
          </p:cNvSpPr>
          <p:nvPr/>
        </p:nvSpPr>
        <p:spPr>
          <a:xfrm>
            <a:off x="0" y="25758"/>
            <a:ext cx="4727713"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Key financial highlights</a:t>
            </a:r>
            <a:endParaRPr lang="en-US" dirty="0"/>
          </a:p>
        </p:txBody>
      </p:sp>
      <p:sp>
        <p:nvSpPr>
          <p:cNvPr id="2" name="Slide Number Placeholder 1">
            <a:extLst>
              <a:ext uri="{FF2B5EF4-FFF2-40B4-BE49-F238E27FC236}">
                <a16:creationId xmlns:a16="http://schemas.microsoft.com/office/drawing/2014/main" id="{0E9A3668-CB4B-D8F2-4761-1BE6E629535F}"/>
              </a:ext>
            </a:extLst>
          </p:cNvPr>
          <p:cNvSpPr>
            <a:spLocks noGrp="1"/>
          </p:cNvSpPr>
          <p:nvPr>
            <p:ph type="sldNum" sz="quarter" idx="12"/>
          </p:nvPr>
        </p:nvSpPr>
        <p:spPr/>
        <p:txBody>
          <a:bodyPr/>
          <a:lstStyle/>
          <a:p>
            <a:fld id="{C7B9B95D-F2CB-4CF3-B3AD-796D80689AB1}" type="slidenum">
              <a:rPr lang="en-IN" smtClean="0"/>
              <a:t>4</a:t>
            </a:fld>
            <a:endParaRPr lang="en-IN"/>
          </a:p>
        </p:txBody>
      </p:sp>
      <p:grpSp>
        <p:nvGrpSpPr>
          <p:cNvPr id="3" name="Group 2">
            <a:extLst>
              <a:ext uri="{FF2B5EF4-FFF2-40B4-BE49-F238E27FC236}">
                <a16:creationId xmlns:a16="http://schemas.microsoft.com/office/drawing/2014/main" id="{AF04C1BE-BA2D-B982-6BF9-1D89AF15819E}"/>
              </a:ext>
            </a:extLst>
          </p:cNvPr>
          <p:cNvGrpSpPr>
            <a:grpSpLocks noChangeAspect="1"/>
          </p:cNvGrpSpPr>
          <p:nvPr/>
        </p:nvGrpSpPr>
        <p:grpSpPr>
          <a:xfrm>
            <a:off x="916317" y="1237948"/>
            <a:ext cx="10163556" cy="3938438"/>
            <a:chOff x="457200" y="1132150"/>
            <a:chExt cx="8229600" cy="2692610"/>
          </a:xfrm>
        </p:grpSpPr>
        <p:grpSp>
          <p:nvGrpSpPr>
            <p:cNvPr id="7" name="Google Shape;114;p16">
              <a:extLst>
                <a:ext uri="{FF2B5EF4-FFF2-40B4-BE49-F238E27FC236}">
                  <a16:creationId xmlns:a16="http://schemas.microsoft.com/office/drawing/2014/main" id="{AA3FF689-FAF3-599B-7156-AFA215B73C6D}"/>
                </a:ext>
              </a:extLst>
            </p:cNvPr>
            <p:cNvGrpSpPr/>
            <p:nvPr/>
          </p:nvGrpSpPr>
          <p:grpSpPr>
            <a:xfrm>
              <a:off x="2038770" y="3220260"/>
              <a:ext cx="6647955" cy="604500"/>
              <a:chOff x="2038770" y="3220260"/>
              <a:chExt cx="6647955" cy="604500"/>
            </a:xfrm>
          </p:grpSpPr>
          <p:sp>
            <p:nvSpPr>
              <p:cNvPr id="35" name="Google Shape;115;p16">
                <a:extLst>
                  <a:ext uri="{FF2B5EF4-FFF2-40B4-BE49-F238E27FC236}">
                    <a16:creationId xmlns:a16="http://schemas.microsoft.com/office/drawing/2014/main" id="{A06A133B-C4A3-9CE8-5F3A-569809A0E8FF}"/>
                  </a:ext>
                </a:extLst>
              </p:cNvPr>
              <p:cNvSpPr/>
              <p:nvPr/>
            </p:nvSpPr>
            <p:spPr>
              <a:xfrm>
                <a:off x="3558539" y="3220260"/>
                <a:ext cx="5128186" cy="604500"/>
              </a:xfrm>
              <a:prstGeom prst="rect">
                <a:avLst/>
              </a:prstGeom>
              <a:solidFill>
                <a:schemeClr val="lt2"/>
              </a:solidFill>
              <a:ln>
                <a:noFill/>
              </a:ln>
            </p:spPr>
            <p:txBody>
              <a:bodyPr spcFirstLastPara="1" wrap="square" lIns="457200" tIns="91425" rIns="91425" bIns="91425" anchor="ctr" anchorCtr="0">
                <a:noAutofit/>
              </a:bodyPr>
              <a:lstStyle/>
              <a:p>
                <a:pPr lvl="0">
                  <a:buClr>
                    <a:schemeClr val="dk1"/>
                  </a:buClr>
                  <a:buSzPts val="1100"/>
                </a:pPr>
                <a:r>
                  <a:rPr lang="en-US" sz="1400" dirty="0">
                    <a:latin typeface="Lato Light" panose="020F0302020204030203" charset="0"/>
                    <a:ea typeface="Roboto"/>
                    <a:cs typeface="Roboto"/>
                    <a:sym typeface="Roboto"/>
                  </a:rPr>
                  <a:t>Maintained debt-free status as on December 31, 2025</a:t>
                </a:r>
              </a:p>
            </p:txBody>
          </p:sp>
          <p:sp>
            <p:nvSpPr>
              <p:cNvPr id="36" name="Google Shape;116;p16">
                <a:extLst>
                  <a:ext uri="{FF2B5EF4-FFF2-40B4-BE49-F238E27FC236}">
                    <a16:creationId xmlns:a16="http://schemas.microsoft.com/office/drawing/2014/main" id="{62EA334E-E87D-DC7C-A98C-4146CBA3D864}"/>
                  </a:ext>
                </a:extLst>
              </p:cNvPr>
              <p:cNvSpPr/>
              <p:nvPr/>
            </p:nvSpPr>
            <p:spPr>
              <a:xfrm>
                <a:off x="2228518" y="3221386"/>
                <a:ext cx="1539300" cy="602400"/>
              </a:xfrm>
              <a:prstGeom prst="homePlate">
                <a:avLst>
                  <a:gd name="adj" fmla="val 34948"/>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FFFFFF"/>
                    </a:solidFill>
                    <a:latin typeface="Lato Bold" panose="020F0802020204030203"/>
                    <a:ea typeface="Fira Sans Extra Condensed Medium"/>
                    <a:cs typeface="Fira Sans Extra Condensed Medium"/>
                    <a:sym typeface="Fira Sans Extra Condensed Medium"/>
                  </a:rPr>
                  <a:t>Debt</a:t>
                </a:r>
                <a:endParaRPr b="1" dirty="0">
                  <a:solidFill>
                    <a:srgbClr val="FFFFFF"/>
                  </a:solidFill>
                  <a:latin typeface="Lato Bold" panose="020F0802020204030203"/>
                  <a:ea typeface="Fira Sans Extra Condensed Medium"/>
                  <a:cs typeface="Fira Sans Extra Condensed Medium"/>
                  <a:sym typeface="Fira Sans Extra Condensed Medium"/>
                </a:endParaRPr>
              </a:p>
            </p:txBody>
          </p:sp>
          <p:sp>
            <p:nvSpPr>
              <p:cNvPr id="37" name="Google Shape;117;p16">
                <a:extLst>
                  <a:ext uri="{FF2B5EF4-FFF2-40B4-BE49-F238E27FC236}">
                    <a16:creationId xmlns:a16="http://schemas.microsoft.com/office/drawing/2014/main" id="{C1EE4E3F-BD19-4ED9-2DB2-8EB3FE1142FE}"/>
                  </a:ext>
                </a:extLst>
              </p:cNvPr>
              <p:cNvSpPr/>
              <p:nvPr/>
            </p:nvSpPr>
            <p:spPr>
              <a:xfrm>
                <a:off x="2038770" y="3301183"/>
                <a:ext cx="442800" cy="442800"/>
              </a:xfrm>
              <a:prstGeom prst="ellipse">
                <a:avLst/>
              </a:prstGeom>
              <a:solidFill>
                <a:schemeClr val="accent6"/>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22;p16">
              <a:extLst>
                <a:ext uri="{FF2B5EF4-FFF2-40B4-BE49-F238E27FC236}">
                  <a16:creationId xmlns:a16="http://schemas.microsoft.com/office/drawing/2014/main" id="{973A3D5C-5AB5-D87B-F4C8-062868A0BF89}"/>
                </a:ext>
              </a:extLst>
            </p:cNvPr>
            <p:cNvGrpSpPr/>
            <p:nvPr/>
          </p:nvGrpSpPr>
          <p:grpSpPr>
            <a:xfrm>
              <a:off x="1532675" y="2523950"/>
              <a:ext cx="7154050" cy="604500"/>
              <a:chOff x="1532675" y="2523950"/>
              <a:chExt cx="7154050" cy="604500"/>
            </a:xfrm>
          </p:grpSpPr>
          <p:sp>
            <p:nvSpPr>
              <p:cNvPr id="32" name="Google Shape;123;p16">
                <a:extLst>
                  <a:ext uri="{FF2B5EF4-FFF2-40B4-BE49-F238E27FC236}">
                    <a16:creationId xmlns:a16="http://schemas.microsoft.com/office/drawing/2014/main" id="{A33DE6B7-4F67-2632-258A-87645AE593D9}"/>
                  </a:ext>
                </a:extLst>
              </p:cNvPr>
              <p:cNvSpPr/>
              <p:nvPr/>
            </p:nvSpPr>
            <p:spPr>
              <a:xfrm>
                <a:off x="3046125" y="2523950"/>
                <a:ext cx="5640600" cy="604500"/>
              </a:xfrm>
              <a:prstGeom prst="rect">
                <a:avLst/>
              </a:prstGeom>
              <a:solidFill>
                <a:schemeClr val="lt2"/>
              </a:solidFill>
              <a:ln>
                <a:noFill/>
              </a:ln>
            </p:spPr>
            <p:txBody>
              <a:bodyPr spcFirstLastPara="1" wrap="square" lIns="457200" tIns="91425" rIns="91425" bIns="91425" anchor="ctr" anchorCtr="0">
                <a:noAutofit/>
              </a:bodyPr>
              <a:lstStyle/>
              <a:p>
                <a:pPr lvl="0">
                  <a:buClr>
                    <a:schemeClr val="dk1"/>
                  </a:buClr>
                  <a:buSzPts val="1100"/>
                </a:pPr>
                <a:r>
                  <a:rPr lang="en-US" sz="1400" dirty="0">
                    <a:latin typeface="Lato Light" panose="020F0302020204030203" charset="0"/>
                    <a:ea typeface="Roboto"/>
                    <a:cs typeface="Roboto"/>
                    <a:sym typeface="Roboto"/>
                  </a:rPr>
                  <a:t>EBITDA margin at (13.9)%</a:t>
                </a:r>
              </a:p>
            </p:txBody>
          </p:sp>
          <p:sp>
            <p:nvSpPr>
              <p:cNvPr id="33" name="Google Shape;124;p16">
                <a:extLst>
                  <a:ext uri="{FF2B5EF4-FFF2-40B4-BE49-F238E27FC236}">
                    <a16:creationId xmlns:a16="http://schemas.microsoft.com/office/drawing/2014/main" id="{21085455-10B6-0D2A-4014-94015B17DEB2}"/>
                  </a:ext>
                </a:extLst>
              </p:cNvPr>
              <p:cNvSpPr/>
              <p:nvPr/>
            </p:nvSpPr>
            <p:spPr>
              <a:xfrm>
                <a:off x="1722428" y="2525079"/>
                <a:ext cx="1539300" cy="602400"/>
              </a:xfrm>
              <a:prstGeom prst="homePlate">
                <a:avLst>
                  <a:gd name="adj" fmla="val 34948"/>
                </a:avLst>
              </a:prstGeom>
              <a:solidFill>
                <a:srgbClr val="E1BF0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FFFFFF"/>
                    </a:solidFill>
                    <a:latin typeface="Lato Bold" panose="020F0802020204030203"/>
                    <a:ea typeface="Fira Sans Extra Condensed Medium"/>
                    <a:cs typeface="Fira Sans Extra Condensed Medium"/>
                    <a:sym typeface="Fira Sans Extra Condensed Medium"/>
                  </a:rPr>
                  <a:t>EBITDA</a:t>
                </a:r>
                <a:br>
                  <a:rPr lang="en" b="1" dirty="0">
                    <a:solidFill>
                      <a:srgbClr val="FFFFFF"/>
                    </a:solidFill>
                    <a:latin typeface="Lato Light" panose="020F0302020204030203" charset="0"/>
                    <a:ea typeface="Fira Sans Extra Condensed Medium"/>
                    <a:cs typeface="Fira Sans Extra Condensed Medium"/>
                    <a:sym typeface="Fira Sans Extra Condensed Medium"/>
                  </a:rPr>
                </a:br>
                <a:r>
                  <a:rPr lang="en" b="1" dirty="0">
                    <a:solidFill>
                      <a:srgbClr val="FFFFFF"/>
                    </a:solidFill>
                    <a:latin typeface="Lato Bold" panose="020F0802020204030203"/>
                    <a:ea typeface="Fira Sans Extra Condensed Medium"/>
                    <a:cs typeface="Fira Sans Extra Condensed Medium"/>
                    <a:sym typeface="Fira Sans Extra Condensed Medium"/>
                  </a:rPr>
                  <a:t>Margin</a:t>
                </a:r>
                <a:endParaRPr b="1" dirty="0">
                  <a:solidFill>
                    <a:srgbClr val="FFFFFF"/>
                  </a:solidFill>
                  <a:latin typeface="Lato Bold" panose="020F0802020204030203"/>
                  <a:ea typeface="Fira Sans Extra Condensed Medium"/>
                  <a:cs typeface="Fira Sans Extra Condensed Medium"/>
                  <a:sym typeface="Fira Sans Extra Condensed Medium"/>
                </a:endParaRPr>
              </a:p>
            </p:txBody>
          </p:sp>
          <p:sp>
            <p:nvSpPr>
              <p:cNvPr id="34" name="Google Shape;125;p16">
                <a:extLst>
                  <a:ext uri="{FF2B5EF4-FFF2-40B4-BE49-F238E27FC236}">
                    <a16:creationId xmlns:a16="http://schemas.microsoft.com/office/drawing/2014/main" id="{2B7840BB-3B5A-F012-3F85-06EFDAF97EA7}"/>
                  </a:ext>
                </a:extLst>
              </p:cNvPr>
              <p:cNvSpPr/>
              <p:nvPr/>
            </p:nvSpPr>
            <p:spPr>
              <a:xfrm>
                <a:off x="1532675" y="2604875"/>
                <a:ext cx="442800" cy="442800"/>
              </a:xfrm>
              <a:prstGeom prst="ellipse">
                <a:avLst/>
              </a:prstGeom>
              <a:solidFill>
                <a:srgbClr val="E1BF00"/>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7;p16">
              <a:extLst>
                <a:ext uri="{FF2B5EF4-FFF2-40B4-BE49-F238E27FC236}">
                  <a16:creationId xmlns:a16="http://schemas.microsoft.com/office/drawing/2014/main" id="{4305E9BA-251D-E70F-23D9-AB0FF5BC6DB0}"/>
                </a:ext>
              </a:extLst>
            </p:cNvPr>
            <p:cNvGrpSpPr/>
            <p:nvPr/>
          </p:nvGrpSpPr>
          <p:grpSpPr>
            <a:xfrm>
              <a:off x="457200" y="1132150"/>
              <a:ext cx="8229575" cy="604500"/>
              <a:chOff x="457200" y="1132150"/>
              <a:chExt cx="8229575" cy="604500"/>
            </a:xfrm>
          </p:grpSpPr>
          <p:sp>
            <p:nvSpPr>
              <p:cNvPr id="29" name="Google Shape;128;p16">
                <a:extLst>
                  <a:ext uri="{FF2B5EF4-FFF2-40B4-BE49-F238E27FC236}">
                    <a16:creationId xmlns:a16="http://schemas.microsoft.com/office/drawing/2014/main" id="{99ECAA7B-AB4E-3CB7-C05D-FBEA38FB8CCE}"/>
                  </a:ext>
                </a:extLst>
              </p:cNvPr>
              <p:cNvSpPr/>
              <p:nvPr/>
            </p:nvSpPr>
            <p:spPr>
              <a:xfrm>
                <a:off x="1975475" y="1132150"/>
                <a:ext cx="6711300" cy="604500"/>
              </a:xfrm>
              <a:prstGeom prst="rect">
                <a:avLst/>
              </a:prstGeom>
              <a:solidFill>
                <a:schemeClr val="lt2"/>
              </a:solidFill>
              <a:ln>
                <a:noFill/>
              </a:ln>
            </p:spPr>
            <p:txBody>
              <a:bodyPr spcFirstLastPara="1" wrap="square" lIns="457200" tIns="91425" rIns="91425" bIns="91425" anchor="ctr" anchorCtr="0">
                <a:noAutofit/>
              </a:bodyPr>
              <a:lstStyle/>
              <a:p>
                <a:pPr lvl="0">
                  <a:buClr>
                    <a:schemeClr val="dk1"/>
                  </a:buClr>
                  <a:buSzPts val="1100"/>
                </a:pPr>
                <a:r>
                  <a:rPr lang="en-US" sz="1400" dirty="0">
                    <a:latin typeface="Lato Light" panose="020F0302020204030203" charset="0"/>
                    <a:ea typeface="Roboto"/>
                    <a:cs typeface="Roboto"/>
                    <a:sym typeface="Roboto"/>
                  </a:rPr>
                  <a:t>Operating revenues for the quarter were Rs. 2,991 million</a:t>
                </a:r>
              </a:p>
            </p:txBody>
          </p:sp>
          <p:sp>
            <p:nvSpPr>
              <p:cNvPr id="30" name="Google Shape;129;p16">
                <a:extLst>
                  <a:ext uri="{FF2B5EF4-FFF2-40B4-BE49-F238E27FC236}">
                    <a16:creationId xmlns:a16="http://schemas.microsoft.com/office/drawing/2014/main" id="{EFB2453A-EBFE-04EF-1667-700F773A0B22}"/>
                  </a:ext>
                </a:extLst>
              </p:cNvPr>
              <p:cNvSpPr/>
              <p:nvPr/>
            </p:nvSpPr>
            <p:spPr>
              <a:xfrm>
                <a:off x="646953" y="1133279"/>
                <a:ext cx="1539300" cy="602400"/>
              </a:xfrm>
              <a:prstGeom prst="homePlate">
                <a:avLst>
                  <a:gd name="adj" fmla="val 3494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FFFFFF"/>
                    </a:solidFill>
                    <a:latin typeface="Lato Bold" panose="020F0802020204030203"/>
                    <a:ea typeface="Fira Sans Extra Condensed Medium"/>
                    <a:cs typeface="Fira Sans Extra Condensed Medium"/>
                    <a:sym typeface="Fira Sans Extra Condensed Medium"/>
                  </a:rPr>
                  <a:t>Operating Revenues</a:t>
                </a:r>
                <a:endParaRPr b="1" dirty="0">
                  <a:solidFill>
                    <a:srgbClr val="FFFFFF"/>
                  </a:solidFill>
                  <a:latin typeface="Lato Bold" panose="020F0802020204030203"/>
                </a:endParaRPr>
              </a:p>
            </p:txBody>
          </p:sp>
          <p:sp>
            <p:nvSpPr>
              <p:cNvPr id="31" name="Google Shape;130;p16">
                <a:extLst>
                  <a:ext uri="{FF2B5EF4-FFF2-40B4-BE49-F238E27FC236}">
                    <a16:creationId xmlns:a16="http://schemas.microsoft.com/office/drawing/2014/main" id="{8F9A2291-6F2C-06A2-EE5B-F53C638B3F54}"/>
                  </a:ext>
                </a:extLst>
              </p:cNvPr>
              <p:cNvSpPr/>
              <p:nvPr/>
            </p:nvSpPr>
            <p:spPr>
              <a:xfrm>
                <a:off x="457200" y="1213075"/>
                <a:ext cx="442800" cy="442800"/>
              </a:xfrm>
              <a:prstGeom prst="ellipse">
                <a:avLst/>
              </a:prstGeom>
              <a:solidFill>
                <a:schemeClr val="accen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131;p16">
              <a:extLst>
                <a:ext uri="{FF2B5EF4-FFF2-40B4-BE49-F238E27FC236}">
                  <a16:creationId xmlns:a16="http://schemas.microsoft.com/office/drawing/2014/main" id="{A999EFE2-412A-A8F1-9AF0-6F1FD4E7F1F9}"/>
                </a:ext>
              </a:extLst>
            </p:cNvPr>
            <p:cNvGrpSpPr/>
            <p:nvPr/>
          </p:nvGrpSpPr>
          <p:grpSpPr>
            <a:xfrm>
              <a:off x="997350" y="1828050"/>
              <a:ext cx="7689450" cy="604500"/>
              <a:chOff x="997350" y="1828050"/>
              <a:chExt cx="7689450" cy="604500"/>
            </a:xfrm>
          </p:grpSpPr>
          <p:sp>
            <p:nvSpPr>
              <p:cNvPr id="26" name="Google Shape;132;p16">
                <a:extLst>
                  <a:ext uri="{FF2B5EF4-FFF2-40B4-BE49-F238E27FC236}">
                    <a16:creationId xmlns:a16="http://schemas.microsoft.com/office/drawing/2014/main" id="{C3E9F687-A3B6-6C16-B10F-1610206BFFAF}"/>
                  </a:ext>
                </a:extLst>
              </p:cNvPr>
              <p:cNvSpPr/>
              <p:nvPr/>
            </p:nvSpPr>
            <p:spPr>
              <a:xfrm>
                <a:off x="2505900" y="1828050"/>
                <a:ext cx="6180900" cy="604500"/>
              </a:xfrm>
              <a:prstGeom prst="rect">
                <a:avLst/>
              </a:prstGeom>
              <a:solidFill>
                <a:schemeClr val="lt2"/>
              </a:solidFill>
              <a:ln>
                <a:noFill/>
              </a:ln>
            </p:spPr>
            <p:txBody>
              <a:bodyPr spcFirstLastPara="1" wrap="square" lIns="457200" tIns="91425" rIns="91425" bIns="91425" anchor="ctr" anchorCtr="0">
                <a:noAutofit/>
              </a:bodyPr>
              <a:lstStyle/>
              <a:p>
                <a:pPr lvl="0">
                  <a:buClr>
                    <a:schemeClr val="dk1"/>
                  </a:buClr>
                  <a:buSzPts val="1100"/>
                </a:pPr>
                <a:r>
                  <a:rPr lang="en-US" sz="1400" dirty="0">
                    <a:latin typeface="Lato Light" panose="020F0302020204030203" charset="0"/>
                    <a:ea typeface="Roboto"/>
                    <a:cs typeface="Roboto"/>
                    <a:sym typeface="Roboto"/>
                  </a:rPr>
                  <a:t>EBITDA of Rs. (415) million</a:t>
                </a:r>
              </a:p>
            </p:txBody>
          </p:sp>
          <p:sp>
            <p:nvSpPr>
              <p:cNvPr id="27" name="Google Shape;133;p16">
                <a:extLst>
                  <a:ext uri="{FF2B5EF4-FFF2-40B4-BE49-F238E27FC236}">
                    <a16:creationId xmlns:a16="http://schemas.microsoft.com/office/drawing/2014/main" id="{685997A8-9686-E5CF-DF51-B8213585626C}"/>
                  </a:ext>
                </a:extLst>
              </p:cNvPr>
              <p:cNvSpPr/>
              <p:nvPr/>
            </p:nvSpPr>
            <p:spPr>
              <a:xfrm>
                <a:off x="1187103" y="1829179"/>
                <a:ext cx="1539300" cy="602400"/>
              </a:xfrm>
              <a:prstGeom prst="homePlate">
                <a:avLst>
                  <a:gd name="adj" fmla="val 3494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FFFFFF"/>
                    </a:solidFill>
                    <a:latin typeface="Lato Bold" panose="020F0802020204030203"/>
                    <a:ea typeface="Fira Sans Extra Condensed Medium"/>
                    <a:cs typeface="Fira Sans Extra Condensed Medium"/>
                    <a:sym typeface="Fira Sans Extra Condensed Medium"/>
                  </a:rPr>
                  <a:t>EBITDA</a:t>
                </a:r>
                <a:endParaRPr b="1" dirty="0">
                  <a:solidFill>
                    <a:srgbClr val="FFFFFF"/>
                  </a:solidFill>
                  <a:latin typeface="Lato Bold" panose="020F0802020204030203"/>
                </a:endParaRPr>
              </a:p>
            </p:txBody>
          </p:sp>
          <p:sp>
            <p:nvSpPr>
              <p:cNvPr id="28" name="Google Shape;134;p16">
                <a:extLst>
                  <a:ext uri="{FF2B5EF4-FFF2-40B4-BE49-F238E27FC236}">
                    <a16:creationId xmlns:a16="http://schemas.microsoft.com/office/drawing/2014/main" id="{9C66527D-F747-8896-DA2D-0B6B08D1078C}"/>
                  </a:ext>
                </a:extLst>
              </p:cNvPr>
              <p:cNvSpPr/>
              <p:nvPr/>
            </p:nvSpPr>
            <p:spPr>
              <a:xfrm>
                <a:off x="997350" y="1908975"/>
                <a:ext cx="442800" cy="442800"/>
              </a:xfrm>
              <a:prstGeom prst="ellipse">
                <a:avLst/>
              </a:pr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1514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AC0122-7969-B086-3CC0-C515D8F8C34E}"/>
              </a:ext>
            </a:extLst>
          </p:cNvPr>
          <p:cNvSpPr txBox="1">
            <a:spLocks/>
          </p:cNvSpPr>
          <p:nvPr/>
        </p:nvSpPr>
        <p:spPr>
          <a:xfrm>
            <a:off x="-1" y="25758"/>
            <a:ext cx="5873211" cy="609600"/>
          </a:xfrm>
          <a:prstGeom prst="rect">
            <a:avLst/>
          </a:prstGeom>
          <a:solidFill>
            <a:srgbClr val="ED4A24"/>
          </a:solidFill>
          <a:ln>
            <a:noFill/>
          </a:ln>
        </p:spPr>
        <p:txBody>
          <a:bodyPr vert="horz" lIns="91440" tIns="45720" rIns="91440" bIns="45720" rtlCol="0" anchor="ctr">
            <a:normAutofit fontScale="82500" lnSpcReduction="100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Business Highlights/ Key </a:t>
            </a:r>
            <a:r>
              <a:rPr lang="en-IN" sz="2800" b="1" dirty="0" err="1">
                <a:latin typeface="Lato Bold" panose="020F0802020204030203" pitchFamily="34" charset="0"/>
                <a:ea typeface="+mn-ea"/>
                <a:cs typeface="+mn-cs"/>
              </a:rPr>
              <a:t>Developements</a:t>
            </a:r>
            <a:endParaRPr lang="en-US" dirty="0"/>
          </a:p>
        </p:txBody>
      </p:sp>
      <p:sp>
        <p:nvSpPr>
          <p:cNvPr id="3" name="Slide Number Placeholder 2">
            <a:extLst>
              <a:ext uri="{FF2B5EF4-FFF2-40B4-BE49-F238E27FC236}">
                <a16:creationId xmlns:a16="http://schemas.microsoft.com/office/drawing/2014/main" id="{AE971824-986E-612D-00CA-CDBBEACBAD19}"/>
              </a:ext>
            </a:extLst>
          </p:cNvPr>
          <p:cNvSpPr>
            <a:spLocks noGrp="1"/>
          </p:cNvSpPr>
          <p:nvPr>
            <p:ph type="sldNum" sz="quarter" idx="12"/>
          </p:nvPr>
        </p:nvSpPr>
        <p:spPr/>
        <p:txBody>
          <a:bodyPr/>
          <a:lstStyle/>
          <a:p>
            <a:fld id="{C7B9B95D-F2CB-4CF3-B3AD-796D80689AB1}" type="slidenum">
              <a:rPr lang="en-IN" smtClean="0"/>
              <a:t>5</a:t>
            </a:fld>
            <a:endParaRPr lang="en-IN"/>
          </a:p>
        </p:txBody>
      </p:sp>
      <p:sp>
        <p:nvSpPr>
          <p:cNvPr id="7" name="TextBox 6">
            <a:extLst>
              <a:ext uri="{FF2B5EF4-FFF2-40B4-BE49-F238E27FC236}">
                <a16:creationId xmlns:a16="http://schemas.microsoft.com/office/drawing/2014/main" id="{AB33310E-BF41-A91D-4FEE-0CFFDCA4BCC0}"/>
              </a:ext>
            </a:extLst>
          </p:cNvPr>
          <p:cNvSpPr txBox="1"/>
          <p:nvPr/>
        </p:nvSpPr>
        <p:spPr>
          <a:xfrm>
            <a:off x="554535" y="1431195"/>
            <a:ext cx="10637349" cy="4247317"/>
          </a:xfrm>
          <a:prstGeom prst="rect">
            <a:avLst/>
          </a:prstGeom>
          <a:ln>
            <a:solidFill>
              <a:schemeClr val="accent2"/>
            </a:solidFill>
          </a:ln>
          <a:effectLst>
            <a:innerShdw blurRad="63500" dist="50800" dir="13500000">
              <a:prstClr val="black">
                <a:alpha val="50000"/>
              </a:prstClr>
            </a:innerShdw>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ctr">
              <a:defRPr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br>
              <a:rPr lang="en-US" dirty="0"/>
            </a:br>
            <a:r>
              <a:rPr lang="en-US" dirty="0"/>
              <a:t>Strategic Progress: Building a Hybrid Entertainment Ecosystem</a:t>
            </a:r>
            <a:br>
              <a:rPr lang="en-US" dirty="0"/>
            </a:br>
            <a:endParaRPr lang="en-IN" dirty="0"/>
          </a:p>
          <a:p>
            <a:r>
              <a:rPr lang="en-US" dirty="0"/>
              <a:t> </a:t>
            </a:r>
            <a:endParaRPr lang="en-IN" dirty="0"/>
          </a:p>
          <a:p>
            <a:pPr marL="285750" indent="-285750" algn="l">
              <a:buFont typeface="Arial" panose="020B0604020202020204" pitchFamily="34" charset="0"/>
              <a:buChar char="•"/>
            </a:pPr>
            <a:r>
              <a:rPr lang="en-US" b="0" dirty="0"/>
              <a:t>Expanded VZY Smart TVs nationwide, offering a unified DTH + OTT experience.</a:t>
            </a:r>
            <a:br>
              <a:rPr lang="en-US" b="0" dirty="0"/>
            </a:br>
            <a:endParaRPr lang="en-IN" b="0" dirty="0"/>
          </a:p>
          <a:p>
            <a:pPr marL="285750" indent="-285750" algn="l">
              <a:buFont typeface="Arial" panose="020B0604020202020204" pitchFamily="34" charset="0"/>
              <a:buChar char="•"/>
            </a:pPr>
            <a:r>
              <a:rPr lang="en-US" b="0" dirty="0"/>
              <a:t>Integrated Amazon Prime Video across </a:t>
            </a:r>
            <a:r>
              <a:rPr lang="en-US" b="0" dirty="0" err="1"/>
              <a:t>DishTV</a:t>
            </a:r>
            <a:r>
              <a:rPr lang="en-US" b="0" dirty="0"/>
              <a:t>, </a:t>
            </a:r>
            <a:r>
              <a:rPr lang="en-US" b="0" dirty="0" err="1"/>
              <a:t>Watcho</a:t>
            </a:r>
            <a:r>
              <a:rPr lang="en-US" b="0" dirty="0"/>
              <a:t>, and VZY Smart TVs.</a:t>
            </a:r>
            <a:br>
              <a:rPr lang="en-US" b="0" dirty="0"/>
            </a:br>
            <a:endParaRPr lang="en-IN" b="0" dirty="0"/>
          </a:p>
          <a:p>
            <a:pPr marL="285750" indent="-285750" algn="l">
              <a:buFont typeface="Arial" panose="020B0604020202020204" pitchFamily="34" charset="0"/>
              <a:buChar char="•"/>
            </a:pPr>
            <a:r>
              <a:rPr lang="en-US" b="0" dirty="0"/>
              <a:t>Scaled </a:t>
            </a:r>
            <a:r>
              <a:rPr lang="en-US" b="0" dirty="0" err="1"/>
              <a:t>Watcho</a:t>
            </a:r>
            <a:r>
              <a:rPr lang="en-US" b="0" dirty="0"/>
              <a:t> Super App with millions of downloads and paid subscribers, supported by 25+ content apps.</a:t>
            </a:r>
            <a:br>
              <a:rPr lang="en-US" b="0" dirty="0"/>
            </a:br>
            <a:endParaRPr lang="en-IN" b="0" dirty="0"/>
          </a:p>
          <a:p>
            <a:pPr marL="285750" indent="-285750" algn="l">
              <a:buFont typeface="Arial" panose="020B0604020202020204" pitchFamily="34" charset="0"/>
              <a:buChar char="•"/>
            </a:pPr>
            <a:r>
              <a:rPr lang="en-US" b="0" dirty="0"/>
              <a:t>Strengthened FLIQS as a creator-driven platform for premium regional and international content.</a:t>
            </a:r>
            <a:br>
              <a:rPr lang="en-US" b="0" dirty="0"/>
            </a:br>
            <a:endParaRPr lang="en-IN" b="0" dirty="0"/>
          </a:p>
          <a:p>
            <a:pPr marL="285750" indent="-285750" algn="l">
              <a:buFont typeface="Arial" panose="020B0604020202020204" pitchFamily="34" charset="0"/>
              <a:buChar char="•"/>
            </a:pPr>
            <a:r>
              <a:rPr lang="en-US" b="0" dirty="0"/>
              <a:t>Enhanced brand visibility through high-profile partnerships with Bigg Boss Hindi and Bigg Boss Kannada.</a:t>
            </a:r>
            <a:endParaRPr lang="en-IN" b="0" dirty="0"/>
          </a:p>
          <a:p>
            <a:r>
              <a:rPr lang="en-US" dirty="0"/>
              <a:t> </a:t>
            </a:r>
            <a:endParaRPr lang="en-IN" dirty="0"/>
          </a:p>
          <a:p>
            <a:endParaRPr lang="en-IN" dirty="0"/>
          </a:p>
        </p:txBody>
      </p:sp>
    </p:spTree>
    <p:extLst>
      <p:ext uri="{BB962C8B-B14F-4D97-AF65-F5344CB8AC3E}">
        <p14:creationId xmlns:p14="http://schemas.microsoft.com/office/powerpoint/2010/main" val="13881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5FF3E-A84F-12D0-1514-FA13817BC21E}"/>
              </a:ext>
            </a:extLst>
          </p:cNvPr>
          <p:cNvSpPr>
            <a:spLocks noGrp="1"/>
          </p:cNvSpPr>
          <p:nvPr>
            <p:ph type="sldNum" sz="quarter" idx="12"/>
          </p:nvPr>
        </p:nvSpPr>
        <p:spPr/>
        <p:txBody>
          <a:bodyPr/>
          <a:lstStyle/>
          <a:p>
            <a:fld id="{C7B9B95D-F2CB-4CF3-B3AD-796D80689AB1}" type="slidenum">
              <a:rPr lang="en-IN" smtClean="0"/>
              <a:t>6</a:t>
            </a:fld>
            <a:endParaRPr lang="en-IN"/>
          </a:p>
        </p:txBody>
      </p:sp>
      <p:sp>
        <p:nvSpPr>
          <p:cNvPr id="3" name="Title 1">
            <a:extLst>
              <a:ext uri="{FF2B5EF4-FFF2-40B4-BE49-F238E27FC236}">
                <a16:creationId xmlns:a16="http://schemas.microsoft.com/office/drawing/2014/main" id="{944CD668-0489-2182-917F-E68F83CBE648}"/>
              </a:ext>
            </a:extLst>
          </p:cNvPr>
          <p:cNvSpPr txBox="1">
            <a:spLocks/>
          </p:cNvSpPr>
          <p:nvPr/>
        </p:nvSpPr>
        <p:spPr>
          <a:xfrm>
            <a:off x="-1" y="25758"/>
            <a:ext cx="5873211"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Business Outlook</a:t>
            </a:r>
            <a:endParaRPr lang="en-US" dirty="0"/>
          </a:p>
        </p:txBody>
      </p:sp>
      <p:sp>
        <p:nvSpPr>
          <p:cNvPr id="11" name="TextBox 10">
            <a:extLst>
              <a:ext uri="{FF2B5EF4-FFF2-40B4-BE49-F238E27FC236}">
                <a16:creationId xmlns:a16="http://schemas.microsoft.com/office/drawing/2014/main" id="{C2C0B4D8-17B3-2DC4-E754-9AD940E3163C}"/>
              </a:ext>
            </a:extLst>
          </p:cNvPr>
          <p:cNvSpPr txBox="1"/>
          <p:nvPr/>
        </p:nvSpPr>
        <p:spPr>
          <a:xfrm>
            <a:off x="277387" y="1029712"/>
            <a:ext cx="5709658" cy="5509200"/>
          </a:xfrm>
          <a:prstGeom prst="rect">
            <a:avLst/>
          </a:prstGeom>
          <a:ln>
            <a:solidFill>
              <a:schemeClr val="accent2"/>
            </a:solidFill>
          </a:ln>
          <a:effectLst>
            <a:innerShdw blurRad="63500" dist="50800" dir="13500000">
              <a:prstClr val="black">
                <a:alpha val="50000"/>
              </a:prstClr>
            </a:innerShdw>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a:t>Strategic priorities</a:t>
            </a:r>
            <a:br>
              <a:rPr lang="en-US" b="1" dirty="0"/>
            </a:br>
            <a:endParaRPr lang="en-IN" sz="2000" dirty="0"/>
          </a:p>
          <a:p>
            <a:pPr marL="285750" indent="-285750" algn="just">
              <a:buFontTx/>
              <a:buChar char="-"/>
            </a:pPr>
            <a:r>
              <a:rPr lang="en-US" b="1" dirty="0"/>
              <a:t>Expand connected footprint: </a:t>
            </a:r>
            <a:r>
              <a:rPr lang="en-US" dirty="0"/>
              <a:t>Drive new activations through a market‑leading, no‑subsidy ₹999 set‑top box to broaden reach while protecting margins.</a:t>
            </a:r>
            <a:endParaRPr lang="en-IN" dirty="0"/>
          </a:p>
          <a:p>
            <a:pPr marL="285750" indent="-285750" algn="just">
              <a:buFontTx/>
              <a:buChar char="-"/>
            </a:pPr>
            <a:endParaRPr lang="en-IN" b="1" dirty="0"/>
          </a:p>
          <a:p>
            <a:pPr marL="285750" indent="-285750" algn="just">
              <a:buFontTx/>
              <a:buChar char="-"/>
            </a:pPr>
            <a:r>
              <a:rPr lang="en-US" b="1" dirty="0"/>
              <a:t>Scale digital and OTT: </a:t>
            </a:r>
            <a:r>
              <a:rPr lang="en-US" dirty="0"/>
              <a:t>Position </a:t>
            </a:r>
            <a:r>
              <a:rPr lang="en-US" dirty="0" err="1"/>
              <a:t>Watcho</a:t>
            </a:r>
            <a:r>
              <a:rPr lang="en-US" dirty="0"/>
              <a:t> as a core growth engine by prioritizing product innovation, deeper engagement, and diversified monetization.</a:t>
            </a:r>
          </a:p>
          <a:p>
            <a:pPr marL="285750" indent="-285750" algn="just">
              <a:buFontTx/>
              <a:buChar char="-"/>
            </a:pPr>
            <a:endParaRPr lang="en-US" b="1" dirty="0"/>
          </a:p>
          <a:p>
            <a:pPr marL="285750" indent="-285750" algn="just">
              <a:buFontTx/>
              <a:buChar char="-"/>
            </a:pPr>
            <a:r>
              <a:rPr lang="en-US" b="1" dirty="0"/>
              <a:t>Hybrid monetization: </a:t>
            </a:r>
            <a:r>
              <a:rPr lang="en-US" dirty="0"/>
              <a:t>Blend subscription, advertising, and platform revenue to increase ARPU and reduce single‑channel dependency.</a:t>
            </a:r>
          </a:p>
          <a:p>
            <a:pPr marL="285750" indent="-285750">
              <a:buFontTx/>
              <a:buChar char="-"/>
            </a:pPr>
            <a:endParaRPr lang="en-US" b="1" dirty="0"/>
          </a:p>
          <a:p>
            <a:pPr marL="285750" indent="-285750">
              <a:buFontTx/>
              <a:buChar char="-"/>
            </a:pPr>
            <a:r>
              <a:rPr lang="en-US" b="1" dirty="0"/>
              <a:t>Content partnerships: </a:t>
            </a:r>
            <a:r>
              <a:rPr lang="en-US" dirty="0"/>
              <a:t>Secure strategic content alliances to enhance offering and optimize content spend.</a:t>
            </a:r>
          </a:p>
          <a:p>
            <a:pPr marL="285750" indent="-285750" algn="just">
              <a:buFontTx/>
              <a:buChar char="-"/>
            </a:pPr>
            <a:endParaRPr lang="en-IN" dirty="0"/>
          </a:p>
          <a:p>
            <a:r>
              <a:rPr lang="en-US" b="1" dirty="0"/>
              <a:t> </a:t>
            </a:r>
            <a:endParaRPr lang="en-IN" dirty="0"/>
          </a:p>
          <a:p>
            <a:pPr lvl="0"/>
            <a:endParaRPr lang="en-IN" sz="1600" dirty="0">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910AC4C9-EBE2-D903-23EF-88AEA3A2E2B9}"/>
              </a:ext>
            </a:extLst>
          </p:cNvPr>
          <p:cNvSpPr txBox="1"/>
          <p:nvPr/>
        </p:nvSpPr>
        <p:spPr>
          <a:xfrm>
            <a:off x="6290681" y="1053911"/>
            <a:ext cx="5623932" cy="5509200"/>
          </a:xfrm>
          <a:prstGeom prst="rect">
            <a:avLst/>
          </a:prstGeom>
          <a:ln>
            <a:solidFill>
              <a:schemeClr val="accent2"/>
            </a:solidFill>
          </a:ln>
          <a:effectLst>
            <a:innerShdw blurRad="63500" dist="50800" dir="16200000">
              <a:prstClr val="black">
                <a:alpha val="50000"/>
              </a:prstClr>
            </a:innerShdw>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b="1" dirty="0"/>
              <a:t>Operational progress</a:t>
            </a:r>
            <a:br>
              <a:rPr lang="en-US" b="1" dirty="0"/>
            </a:br>
            <a:endParaRPr lang="en-IN" dirty="0"/>
          </a:p>
          <a:p>
            <a:pPr marL="285750" indent="-285750" algn="just">
              <a:buFontTx/>
              <a:buChar char="-"/>
            </a:pPr>
            <a:r>
              <a:rPr lang="en-US" b="1" dirty="0"/>
              <a:t>Improving asset discipline: </a:t>
            </a:r>
            <a:r>
              <a:rPr lang="en-US" dirty="0"/>
              <a:t>Box recovery beyond 30 days is trending up, reducing swap frequency and limiting replacement capex.</a:t>
            </a:r>
          </a:p>
          <a:p>
            <a:pPr marL="285750" indent="-285750" algn="just">
              <a:buFontTx/>
              <a:buChar char="-"/>
            </a:pPr>
            <a:endParaRPr lang="en-US" b="1" dirty="0"/>
          </a:p>
          <a:p>
            <a:pPr marL="285750" indent="-285750" algn="just">
              <a:buFontTx/>
              <a:buChar char="-"/>
            </a:pPr>
            <a:endParaRPr lang="en-US" b="1" dirty="0"/>
          </a:p>
          <a:p>
            <a:pPr marL="285750" indent="-285750" algn="just">
              <a:buFontTx/>
              <a:buChar char="-"/>
            </a:pPr>
            <a:r>
              <a:rPr lang="en-US" b="1" dirty="0"/>
              <a:t>Cost optimization: </a:t>
            </a:r>
            <a:r>
              <a:rPr lang="en-US" dirty="0"/>
              <a:t>Renegotiated transponder contracts and active expense rationalization across call centers and G&amp;A are delivering meaningful savings.</a:t>
            </a:r>
          </a:p>
          <a:p>
            <a:pPr algn="just"/>
            <a:endParaRPr lang="en-US" dirty="0"/>
          </a:p>
          <a:p>
            <a:pPr marL="285750" indent="-285750" algn="just">
              <a:buFontTx/>
              <a:buChar char="-"/>
            </a:pPr>
            <a:endParaRPr lang="en-US" b="1" dirty="0"/>
          </a:p>
          <a:p>
            <a:pPr marL="285750" indent="-285750" algn="just">
              <a:buFontTx/>
              <a:buChar char="-"/>
            </a:pPr>
            <a:r>
              <a:rPr lang="en-US" b="1" dirty="0"/>
              <a:t>Customer focus: </a:t>
            </a:r>
            <a:r>
              <a:rPr lang="en-US" dirty="0"/>
              <a:t>Churn remains a priority; we are intensifying retention programs and lifecycle engagement to stabilize recurring revenue.</a:t>
            </a:r>
          </a:p>
          <a:p>
            <a:pPr marL="285750" indent="-285750" algn="just">
              <a:buFontTx/>
              <a:buChar char="-"/>
            </a:pPr>
            <a:endParaRPr lang="en-US" dirty="0"/>
          </a:p>
          <a:p>
            <a:pPr marL="285750" indent="-285750" algn="just">
              <a:buFontTx/>
              <a:buChar char="-"/>
            </a:pPr>
            <a:endParaRPr lang="en-US" dirty="0"/>
          </a:p>
          <a:p>
            <a:endParaRPr lang="en-IN" sz="2000" dirty="0"/>
          </a:p>
          <a:p>
            <a:pPr lvl="0"/>
            <a:endParaRPr lang="en-IN"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6631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BFA9D1-407A-3FA4-B5B9-9CE7FEC812AC}"/>
              </a:ext>
            </a:extLst>
          </p:cNvPr>
          <p:cNvSpPr txBox="1">
            <a:spLocks/>
          </p:cNvSpPr>
          <p:nvPr/>
        </p:nvSpPr>
        <p:spPr>
          <a:xfrm>
            <a:off x="-1" y="25758"/>
            <a:ext cx="5873211"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Business Outlook- Continued..</a:t>
            </a:r>
            <a:endParaRPr lang="en-US" dirty="0"/>
          </a:p>
        </p:txBody>
      </p:sp>
      <p:sp>
        <p:nvSpPr>
          <p:cNvPr id="6" name="TextBox 5">
            <a:extLst>
              <a:ext uri="{FF2B5EF4-FFF2-40B4-BE49-F238E27FC236}">
                <a16:creationId xmlns:a16="http://schemas.microsoft.com/office/drawing/2014/main" id="{B047BF90-ED51-80B7-8242-3F1D750F21F5}"/>
              </a:ext>
            </a:extLst>
          </p:cNvPr>
          <p:cNvSpPr txBox="1"/>
          <p:nvPr/>
        </p:nvSpPr>
        <p:spPr>
          <a:xfrm>
            <a:off x="6261410" y="1243787"/>
            <a:ext cx="5047785" cy="4616648"/>
          </a:xfrm>
          <a:prstGeom prst="rect">
            <a:avLst/>
          </a:prstGeom>
          <a:ln>
            <a:solidFill>
              <a:schemeClr val="accent2"/>
            </a:solidFill>
          </a:ln>
          <a:effectLst>
            <a:innerShdw blurRad="63500" dist="50800" dir="18900000">
              <a:prstClr val="black">
                <a:alpha val="50000"/>
              </a:prstClr>
            </a:innerShdw>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ctr">
              <a:defRPr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400" dirty="0"/>
              <a:t>Risks and execution priorities</a:t>
            </a:r>
            <a:br>
              <a:rPr lang="en-US" dirty="0"/>
            </a:br>
            <a:endParaRPr lang="en-IN" b="0" dirty="0"/>
          </a:p>
          <a:p>
            <a:pPr marL="285750" indent="-285750" algn="l">
              <a:buFontTx/>
              <a:buChar char="-"/>
            </a:pPr>
            <a:r>
              <a:rPr lang="en-US" dirty="0"/>
              <a:t>Retention risk: </a:t>
            </a:r>
            <a:r>
              <a:rPr lang="en-US" b="0" dirty="0"/>
              <a:t>Sustained focus on reducing churn is essential to convert operational gains into durable revenue growth.</a:t>
            </a:r>
          </a:p>
          <a:p>
            <a:pPr marL="285750" indent="-285750" algn="l">
              <a:buFontTx/>
              <a:buChar char="-"/>
            </a:pPr>
            <a:endParaRPr lang="en-US" b="0" dirty="0"/>
          </a:p>
          <a:p>
            <a:pPr marL="285750" indent="-285750" algn="l">
              <a:buFontTx/>
              <a:buChar char="-"/>
            </a:pPr>
            <a:r>
              <a:rPr lang="en-US" dirty="0"/>
              <a:t>Execution intensity: </a:t>
            </a:r>
            <a:r>
              <a:rPr lang="en-US" b="0" dirty="0"/>
              <a:t>Scaling </a:t>
            </a:r>
            <a:r>
              <a:rPr lang="en-US" b="0" dirty="0" err="1"/>
              <a:t>Watcho</a:t>
            </a:r>
            <a:r>
              <a:rPr lang="en-US" b="0" dirty="0"/>
              <a:t> and realizing hybrid monetization require targeted investment and rigorous KPI tracking.</a:t>
            </a:r>
          </a:p>
          <a:p>
            <a:pPr marL="285750" indent="-285750" algn="l">
              <a:buFontTx/>
              <a:buChar char="-"/>
            </a:pPr>
            <a:endParaRPr lang="en-US" b="0" dirty="0"/>
          </a:p>
          <a:p>
            <a:pPr marL="285750" indent="-285750" algn="l">
              <a:buFontTx/>
              <a:buChar char="-"/>
            </a:pPr>
            <a:r>
              <a:rPr lang="en-US" dirty="0"/>
              <a:t>Service continuity: </a:t>
            </a:r>
            <a:r>
              <a:rPr lang="en-US" b="0" dirty="0"/>
              <a:t>Cost rationalization must preserve customer experience and service levels to avoid undermining retention.</a:t>
            </a:r>
          </a:p>
          <a:p>
            <a:pPr marL="285750" indent="-285750" algn="l">
              <a:buFontTx/>
              <a:buChar char="-"/>
            </a:pPr>
            <a:endParaRPr lang="en-US" b="0" dirty="0"/>
          </a:p>
          <a:p>
            <a:pPr marL="285750" indent="-285750" algn="l">
              <a:buFontTx/>
              <a:buChar char="-"/>
            </a:pPr>
            <a:endParaRPr lang="en-US" b="0" dirty="0"/>
          </a:p>
          <a:p>
            <a:pPr algn="l"/>
            <a:endParaRPr lang="en-US" b="0" dirty="0"/>
          </a:p>
        </p:txBody>
      </p:sp>
      <p:sp>
        <p:nvSpPr>
          <p:cNvPr id="7" name="TextBox 6">
            <a:extLst>
              <a:ext uri="{FF2B5EF4-FFF2-40B4-BE49-F238E27FC236}">
                <a16:creationId xmlns:a16="http://schemas.microsoft.com/office/drawing/2014/main" id="{5110A473-56EA-0EC1-97B9-7CB660600F96}"/>
              </a:ext>
            </a:extLst>
          </p:cNvPr>
          <p:cNvSpPr txBox="1"/>
          <p:nvPr/>
        </p:nvSpPr>
        <p:spPr>
          <a:xfrm>
            <a:off x="349404" y="1243787"/>
            <a:ext cx="5047786" cy="4616648"/>
          </a:xfrm>
          <a:prstGeom prst="rect">
            <a:avLst/>
          </a:prstGeom>
          <a:ln>
            <a:solidFill>
              <a:schemeClr val="accent2"/>
            </a:solidFill>
          </a:ln>
          <a:effectLst>
            <a:innerShdw blurRad="63500" dist="50800" dir="18900000">
              <a:prstClr val="black">
                <a:alpha val="50000"/>
              </a:prstClr>
            </a:innerShdw>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a:t>Financial implications</a:t>
            </a:r>
            <a:br>
              <a:rPr lang="en-US" b="1" dirty="0"/>
            </a:br>
            <a:endParaRPr lang="en-IN" dirty="0"/>
          </a:p>
          <a:p>
            <a:pPr marL="285750" indent="-285750" algn="just">
              <a:buFontTx/>
              <a:buChar char="-"/>
            </a:pPr>
            <a:r>
              <a:rPr lang="en-US" b="1" dirty="0"/>
              <a:t>Margin improvement: </a:t>
            </a:r>
            <a:r>
              <a:rPr lang="en-US" dirty="0"/>
              <a:t>Eliminating subsidies on new activations and the ₹999 pricing materially improves unit economics on customer additions.</a:t>
            </a:r>
          </a:p>
          <a:p>
            <a:pPr marL="285750" indent="-285750" algn="just">
              <a:buFontTx/>
              <a:buChar char="-"/>
            </a:pPr>
            <a:endParaRPr lang="en-US" b="1" dirty="0"/>
          </a:p>
          <a:p>
            <a:pPr marL="285750" indent="-285750" algn="just">
              <a:buFontTx/>
              <a:buChar char="-"/>
            </a:pPr>
            <a:r>
              <a:rPr lang="en-US" b="1" dirty="0"/>
              <a:t>Cash flow uplift: </a:t>
            </a:r>
            <a:r>
              <a:rPr lang="en-US" dirty="0"/>
              <a:t>Transponder savings and overhead rationalization will enhance near‑term cash generation.</a:t>
            </a:r>
          </a:p>
          <a:p>
            <a:pPr marL="285750" indent="-285750" algn="just">
              <a:buFontTx/>
              <a:buChar char="-"/>
            </a:pPr>
            <a:endParaRPr lang="en-US" b="1" dirty="0"/>
          </a:p>
          <a:p>
            <a:pPr marL="285750" indent="-285750" algn="just">
              <a:buFontTx/>
              <a:buChar char="-"/>
            </a:pPr>
            <a:r>
              <a:rPr lang="en-US" b="1" dirty="0"/>
              <a:t>Capex discipline: </a:t>
            </a:r>
            <a:r>
              <a:rPr lang="en-US" dirty="0"/>
              <a:t>Better box recovery and lower swap costs reduce incremental capital requirements and support disciplined capital allocation.</a:t>
            </a:r>
            <a:endParaRPr lang="en-IN" dirty="0"/>
          </a:p>
          <a:p>
            <a:r>
              <a:rPr lang="en-US" b="1" dirty="0"/>
              <a:t> </a:t>
            </a:r>
            <a:endParaRPr lang="en-IN" dirty="0"/>
          </a:p>
          <a:p>
            <a:pPr lvl="0"/>
            <a:endParaRPr lang="en-IN"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387901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409C9-4214-23FD-B8D9-430879002B8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60EBDC3-057F-5198-4501-F33A90ED3B9E}"/>
              </a:ext>
            </a:extLst>
          </p:cNvPr>
          <p:cNvSpPr txBox="1">
            <a:spLocks/>
          </p:cNvSpPr>
          <p:nvPr/>
        </p:nvSpPr>
        <p:spPr>
          <a:xfrm>
            <a:off x="0" y="25758"/>
            <a:ext cx="45974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b="1" i="1" dirty="0">
                <a:solidFill>
                  <a:schemeClr val="tx1"/>
                </a:solidFill>
                <a:latin typeface="Lato Bold" panose="020F0802020204030203" pitchFamily="34" charset="0"/>
                <a:ea typeface="+mn-ea"/>
                <a:cs typeface="+mn-cs"/>
              </a:rPr>
              <a:t>VZY TV</a:t>
            </a:r>
            <a:r>
              <a:rPr lang="en-IN" sz="2800" b="1" i="1" dirty="0">
                <a:solidFill>
                  <a:srgbClr val="27A4B6"/>
                </a:solidFill>
                <a:latin typeface="Lato Bold" panose="020F0802020204030203" pitchFamily="34" charset="0"/>
                <a:ea typeface="+mn-ea"/>
                <a:cs typeface="+mn-cs"/>
              </a:rPr>
              <a:t> </a:t>
            </a:r>
            <a:r>
              <a:rPr lang="en-IN" sz="2800" b="1" i="1" dirty="0">
                <a:latin typeface="Lato Bold" panose="020F0802020204030203" pitchFamily="34" charset="0"/>
                <a:ea typeface="+mn-ea"/>
                <a:cs typeface="+mn-cs"/>
              </a:rPr>
              <a:t>- Launch</a:t>
            </a:r>
            <a:endParaRPr lang="en-US" dirty="0"/>
          </a:p>
        </p:txBody>
      </p:sp>
      <p:sp>
        <p:nvSpPr>
          <p:cNvPr id="2" name="Slide Number Placeholder 1">
            <a:extLst>
              <a:ext uri="{FF2B5EF4-FFF2-40B4-BE49-F238E27FC236}">
                <a16:creationId xmlns:a16="http://schemas.microsoft.com/office/drawing/2014/main" id="{6746DC0C-5CC0-49AE-1ED4-D6ADD5D351C8}"/>
              </a:ext>
            </a:extLst>
          </p:cNvPr>
          <p:cNvSpPr>
            <a:spLocks noGrp="1"/>
          </p:cNvSpPr>
          <p:nvPr>
            <p:ph type="sldNum" sz="quarter" idx="12"/>
          </p:nvPr>
        </p:nvSpPr>
        <p:spPr/>
        <p:txBody>
          <a:bodyPr/>
          <a:lstStyle/>
          <a:p>
            <a:fld id="{C7B9B95D-F2CB-4CF3-B3AD-796D80689AB1}" type="slidenum">
              <a:rPr lang="en-IN" smtClean="0"/>
              <a:t>8</a:t>
            </a:fld>
            <a:endParaRPr lang="en-IN"/>
          </a:p>
        </p:txBody>
      </p:sp>
      <p:pic>
        <p:nvPicPr>
          <p:cNvPr id="3" name="Picture 2">
            <a:extLst>
              <a:ext uri="{FF2B5EF4-FFF2-40B4-BE49-F238E27FC236}">
                <a16:creationId xmlns:a16="http://schemas.microsoft.com/office/drawing/2014/main" id="{68B9BE5B-3B99-3ED3-1CE9-D3EFF227AB39}"/>
              </a:ext>
            </a:extLst>
          </p:cNvPr>
          <p:cNvPicPr>
            <a:picLocks noChangeAspect="1"/>
          </p:cNvPicPr>
          <p:nvPr/>
        </p:nvPicPr>
        <p:blipFill>
          <a:blip r:embed="rId2"/>
          <a:stretch>
            <a:fillRect/>
          </a:stretch>
        </p:blipFill>
        <p:spPr>
          <a:xfrm>
            <a:off x="149900" y="635358"/>
            <a:ext cx="3024000" cy="6048000"/>
          </a:xfrm>
          <a:prstGeom prst="rect">
            <a:avLst/>
          </a:prstGeom>
        </p:spPr>
      </p:pic>
      <p:pic>
        <p:nvPicPr>
          <p:cNvPr id="13" name="Picture 12">
            <a:extLst>
              <a:ext uri="{FF2B5EF4-FFF2-40B4-BE49-F238E27FC236}">
                <a16:creationId xmlns:a16="http://schemas.microsoft.com/office/drawing/2014/main" id="{062F7ED2-45DC-2017-06B1-6EB0A4144DB2}"/>
              </a:ext>
            </a:extLst>
          </p:cNvPr>
          <p:cNvPicPr>
            <a:picLocks noChangeAspect="1"/>
          </p:cNvPicPr>
          <p:nvPr/>
        </p:nvPicPr>
        <p:blipFill>
          <a:blip r:embed="rId3"/>
          <a:stretch>
            <a:fillRect/>
          </a:stretch>
        </p:blipFill>
        <p:spPr>
          <a:xfrm>
            <a:off x="3360468" y="671358"/>
            <a:ext cx="2111479" cy="2988000"/>
          </a:xfrm>
          <a:prstGeom prst="rect">
            <a:avLst/>
          </a:prstGeom>
        </p:spPr>
      </p:pic>
      <p:pic>
        <p:nvPicPr>
          <p:cNvPr id="14" name="Picture 13">
            <a:extLst>
              <a:ext uri="{FF2B5EF4-FFF2-40B4-BE49-F238E27FC236}">
                <a16:creationId xmlns:a16="http://schemas.microsoft.com/office/drawing/2014/main" id="{EDE5329E-E257-BD62-3DE1-D7D800FA91CC}"/>
              </a:ext>
            </a:extLst>
          </p:cNvPr>
          <p:cNvPicPr>
            <a:picLocks noChangeAspect="1"/>
          </p:cNvPicPr>
          <p:nvPr/>
        </p:nvPicPr>
        <p:blipFill>
          <a:blip r:embed="rId4"/>
          <a:stretch>
            <a:fillRect/>
          </a:stretch>
        </p:blipFill>
        <p:spPr>
          <a:xfrm>
            <a:off x="3360467" y="3695358"/>
            <a:ext cx="2111479" cy="2952000"/>
          </a:xfrm>
          <a:prstGeom prst="rect">
            <a:avLst/>
          </a:prstGeom>
        </p:spPr>
      </p:pic>
      <p:pic>
        <p:nvPicPr>
          <p:cNvPr id="15" name="Picture 14">
            <a:extLst>
              <a:ext uri="{FF2B5EF4-FFF2-40B4-BE49-F238E27FC236}">
                <a16:creationId xmlns:a16="http://schemas.microsoft.com/office/drawing/2014/main" id="{4DAD257B-9D5E-DF25-B17D-8207E3A48741}"/>
              </a:ext>
            </a:extLst>
          </p:cNvPr>
          <p:cNvPicPr>
            <a:picLocks noChangeAspect="1"/>
          </p:cNvPicPr>
          <p:nvPr/>
        </p:nvPicPr>
        <p:blipFill>
          <a:blip r:embed="rId5"/>
          <a:stretch>
            <a:fillRect/>
          </a:stretch>
        </p:blipFill>
        <p:spPr>
          <a:xfrm>
            <a:off x="5636863" y="55738"/>
            <a:ext cx="2306080" cy="3240000"/>
          </a:xfrm>
          <a:prstGeom prst="rect">
            <a:avLst/>
          </a:prstGeom>
        </p:spPr>
      </p:pic>
      <p:pic>
        <p:nvPicPr>
          <p:cNvPr id="19" name="Picture 18">
            <a:extLst>
              <a:ext uri="{FF2B5EF4-FFF2-40B4-BE49-F238E27FC236}">
                <a16:creationId xmlns:a16="http://schemas.microsoft.com/office/drawing/2014/main" id="{5201D733-BF48-CCC4-27CA-3902EFD05FDA}"/>
              </a:ext>
            </a:extLst>
          </p:cNvPr>
          <p:cNvPicPr>
            <a:picLocks noChangeAspect="1"/>
          </p:cNvPicPr>
          <p:nvPr/>
        </p:nvPicPr>
        <p:blipFill>
          <a:blip r:embed="rId6"/>
          <a:stretch>
            <a:fillRect/>
          </a:stretch>
        </p:blipFill>
        <p:spPr>
          <a:xfrm>
            <a:off x="8142966" y="923358"/>
            <a:ext cx="3913963" cy="5544000"/>
          </a:xfrm>
          <a:prstGeom prst="rect">
            <a:avLst/>
          </a:prstGeom>
        </p:spPr>
      </p:pic>
      <p:pic>
        <p:nvPicPr>
          <p:cNvPr id="20" name="Picture 19">
            <a:extLst>
              <a:ext uri="{FF2B5EF4-FFF2-40B4-BE49-F238E27FC236}">
                <a16:creationId xmlns:a16="http://schemas.microsoft.com/office/drawing/2014/main" id="{812309A7-12CE-7D54-7131-0952110830B3}"/>
              </a:ext>
            </a:extLst>
          </p:cNvPr>
          <p:cNvPicPr>
            <a:picLocks noChangeAspect="1"/>
          </p:cNvPicPr>
          <p:nvPr/>
        </p:nvPicPr>
        <p:blipFill>
          <a:blip r:embed="rId7"/>
          <a:stretch>
            <a:fillRect/>
          </a:stretch>
        </p:blipFill>
        <p:spPr>
          <a:xfrm>
            <a:off x="5708062" y="3407358"/>
            <a:ext cx="2298825" cy="3240000"/>
          </a:xfrm>
          <a:prstGeom prst="rect">
            <a:avLst/>
          </a:prstGeom>
        </p:spPr>
      </p:pic>
    </p:spTree>
    <p:extLst>
      <p:ext uri="{BB962C8B-B14F-4D97-AF65-F5344CB8AC3E}">
        <p14:creationId xmlns:p14="http://schemas.microsoft.com/office/powerpoint/2010/main" val="130535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BE660F-F626-66B6-69D4-7423D57B2156}"/>
              </a:ext>
            </a:extLst>
          </p:cNvPr>
          <p:cNvSpPr>
            <a:spLocks noGrp="1"/>
          </p:cNvSpPr>
          <p:nvPr>
            <p:ph type="sldNum" sz="quarter" idx="12"/>
          </p:nvPr>
        </p:nvSpPr>
        <p:spPr/>
        <p:txBody>
          <a:bodyPr/>
          <a:lstStyle/>
          <a:p>
            <a:fld id="{C7B9B95D-F2CB-4CF3-B3AD-796D80689AB1}" type="slidenum">
              <a:rPr lang="en-IN" smtClean="0"/>
              <a:t>9</a:t>
            </a:fld>
            <a:endParaRPr lang="en-IN"/>
          </a:p>
        </p:txBody>
      </p:sp>
      <p:sp>
        <p:nvSpPr>
          <p:cNvPr id="3" name="Title 1">
            <a:extLst>
              <a:ext uri="{FF2B5EF4-FFF2-40B4-BE49-F238E27FC236}">
                <a16:creationId xmlns:a16="http://schemas.microsoft.com/office/drawing/2014/main" id="{184DA298-E44B-6357-6C6A-9187930B3484}"/>
              </a:ext>
            </a:extLst>
          </p:cNvPr>
          <p:cNvSpPr txBox="1">
            <a:spLocks/>
          </p:cNvSpPr>
          <p:nvPr/>
        </p:nvSpPr>
        <p:spPr>
          <a:xfrm>
            <a:off x="-1" y="25758"/>
            <a:ext cx="7240249" cy="609600"/>
          </a:xfrm>
          <a:prstGeom prst="rect">
            <a:avLst/>
          </a:prstGeom>
          <a:solidFill>
            <a:srgbClr val="ED4A24"/>
          </a:solidFill>
          <a:ln>
            <a:noFill/>
          </a:ln>
        </p:spPr>
        <p:txBody>
          <a:bodyPr vert="horz" lIns="91440" tIns="45720" rIns="91440" bIns="45720" rtlCol="0" anchor="ctr">
            <a:normAutofit fontScale="900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b="1" i="1" dirty="0">
                <a:solidFill>
                  <a:schemeClr val="tx1"/>
                </a:solidFill>
                <a:latin typeface="Lato Bold" panose="020F0802020204030203" pitchFamily="34" charset="0"/>
                <a:ea typeface="+mn-ea"/>
                <a:cs typeface="+mn-cs"/>
              </a:rPr>
              <a:t>VZY TV</a:t>
            </a:r>
            <a:r>
              <a:rPr lang="en-IN" sz="2800" b="1" i="1" dirty="0">
                <a:solidFill>
                  <a:srgbClr val="27A4B6"/>
                </a:solidFill>
                <a:latin typeface="Lato Bold" panose="020F0802020204030203" pitchFamily="34" charset="0"/>
                <a:ea typeface="+mn-ea"/>
                <a:cs typeface="+mn-cs"/>
              </a:rPr>
              <a:t> </a:t>
            </a:r>
            <a:r>
              <a:rPr lang="en-IN" sz="2800" b="1" i="1" dirty="0">
                <a:latin typeface="Lato Bold" panose="020F0802020204030203" pitchFamily="34" charset="0"/>
                <a:ea typeface="+mn-ea"/>
                <a:cs typeface="+mn-cs"/>
              </a:rPr>
              <a:t>– Launch/ Connected TV’s growth forecast</a:t>
            </a:r>
            <a:endParaRPr lang="en-US" dirty="0"/>
          </a:p>
        </p:txBody>
      </p:sp>
      <p:sp>
        <p:nvSpPr>
          <p:cNvPr id="4" name="Rectangle 3">
            <a:extLst>
              <a:ext uri="{FF2B5EF4-FFF2-40B4-BE49-F238E27FC236}">
                <a16:creationId xmlns:a16="http://schemas.microsoft.com/office/drawing/2014/main" id="{46D49E7E-D2B1-CC3C-D16B-9E5428EFD5B5}"/>
              </a:ext>
            </a:extLst>
          </p:cNvPr>
          <p:cNvSpPr/>
          <p:nvPr/>
        </p:nvSpPr>
        <p:spPr>
          <a:xfrm>
            <a:off x="0" y="4327400"/>
            <a:ext cx="8184630" cy="198419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1A613930-8256-5F4F-6757-513AEE3BE7AB}"/>
              </a:ext>
            </a:extLst>
          </p:cNvPr>
          <p:cNvSpPr txBox="1">
            <a:spLocks/>
          </p:cNvSpPr>
          <p:nvPr/>
        </p:nvSpPr>
        <p:spPr>
          <a:xfrm>
            <a:off x="147604" y="762809"/>
            <a:ext cx="6404675" cy="6593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dirty="0">
                <a:gradFill flip="none" rotWithShape="1">
                  <a:gsLst>
                    <a:gs pos="0">
                      <a:srgbClr val="ED4828"/>
                    </a:gs>
                    <a:gs pos="100000">
                      <a:srgbClr val="4F2774"/>
                    </a:gs>
                  </a:gsLst>
                  <a:lin ang="0" scaled="1"/>
                  <a:tileRect/>
                </a:gradFill>
                <a:latin typeface="Montserrat Black" panose="00000A00000000000000" pitchFamily="2" charset="0"/>
              </a:rPr>
              <a:t>Biggest Play : Connected TV’s </a:t>
            </a:r>
            <a:endParaRPr lang="en-IN" sz="1400" dirty="0">
              <a:solidFill>
                <a:srgbClr val="4F2774"/>
              </a:solidFill>
            </a:endParaRPr>
          </a:p>
        </p:txBody>
      </p:sp>
      <p:grpSp>
        <p:nvGrpSpPr>
          <p:cNvPr id="6" name="Group 5">
            <a:extLst>
              <a:ext uri="{FF2B5EF4-FFF2-40B4-BE49-F238E27FC236}">
                <a16:creationId xmlns:a16="http://schemas.microsoft.com/office/drawing/2014/main" id="{9751C41E-540C-3A5E-E222-87BF92AE62FE}"/>
              </a:ext>
            </a:extLst>
          </p:cNvPr>
          <p:cNvGrpSpPr/>
          <p:nvPr/>
        </p:nvGrpSpPr>
        <p:grpSpPr>
          <a:xfrm>
            <a:off x="8304335" y="1088571"/>
            <a:ext cx="3887665" cy="5631604"/>
            <a:chOff x="8434246" y="0"/>
            <a:chExt cx="3757754" cy="6720175"/>
          </a:xfrm>
        </p:grpSpPr>
        <p:sp>
          <p:nvSpPr>
            <p:cNvPr id="7" name="Rectangle 6">
              <a:extLst>
                <a:ext uri="{FF2B5EF4-FFF2-40B4-BE49-F238E27FC236}">
                  <a16:creationId xmlns:a16="http://schemas.microsoft.com/office/drawing/2014/main" id="{AF431814-CD0A-872F-D356-2B33378E2575}"/>
                </a:ext>
              </a:extLst>
            </p:cNvPr>
            <p:cNvSpPr/>
            <p:nvPr/>
          </p:nvSpPr>
          <p:spPr>
            <a:xfrm>
              <a:off x="8434246" y="0"/>
              <a:ext cx="3757754" cy="6720175"/>
            </a:xfrm>
            <a:prstGeom prst="rect">
              <a:avLst/>
            </a:prstGeom>
            <a:gradFill flip="none" rotWithShape="1">
              <a:gsLst>
                <a:gs pos="0">
                  <a:srgbClr val="ED4828"/>
                </a:gs>
                <a:gs pos="100000">
                  <a:srgbClr val="4F2774"/>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26C67E5-0A43-1DCB-1C21-9486F71990AC}"/>
                </a:ext>
              </a:extLst>
            </p:cNvPr>
            <p:cNvSpPr txBox="1"/>
            <p:nvPr/>
          </p:nvSpPr>
          <p:spPr>
            <a:xfrm>
              <a:off x="8601583" y="897874"/>
              <a:ext cx="3234266" cy="36359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white"/>
                  </a:solidFill>
                  <a:effectLst/>
                  <a:uLnTx/>
                  <a:uFillTx/>
                  <a:latin typeface="Calibri"/>
                  <a:ea typeface="+mn-ea"/>
                  <a:cs typeface="+mn-cs"/>
                </a:rPr>
                <a:t>Smart TV penetration estimated to grow to 100 MN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white"/>
                  </a:solidFill>
                  <a:effectLst/>
                  <a:uLnTx/>
                  <a:uFillTx/>
                  <a:latin typeface="Calibri"/>
                  <a:ea typeface="+mn-ea"/>
                  <a:cs typeface="+mn-cs"/>
                </a:rPr>
                <a:t>Hybrid consumption and Bundling opportunities with OTT and broadband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ontserrat Black" panose="00000A00000000000000" pitchFamily="2" charset="0"/>
                <a:ea typeface="+mn-ea"/>
                <a:cs typeface="+mn-cs"/>
              </a:endParaRPr>
            </a:p>
          </p:txBody>
        </p:sp>
      </p:grpSp>
      <p:grpSp>
        <p:nvGrpSpPr>
          <p:cNvPr id="9" name="Group 8">
            <a:extLst>
              <a:ext uri="{FF2B5EF4-FFF2-40B4-BE49-F238E27FC236}">
                <a16:creationId xmlns:a16="http://schemas.microsoft.com/office/drawing/2014/main" id="{74E7812F-CF96-3668-8868-5FC35A238DEB}"/>
              </a:ext>
            </a:extLst>
          </p:cNvPr>
          <p:cNvGrpSpPr/>
          <p:nvPr/>
        </p:nvGrpSpPr>
        <p:grpSpPr>
          <a:xfrm>
            <a:off x="316690" y="1549632"/>
            <a:ext cx="6066502" cy="2409253"/>
            <a:chOff x="1145737" y="1584838"/>
            <a:chExt cx="6066502" cy="2409253"/>
          </a:xfrm>
        </p:grpSpPr>
        <p:sp>
          <p:nvSpPr>
            <p:cNvPr id="10" name="Freeform: Shape 23">
              <a:extLst>
                <a:ext uri="{FF2B5EF4-FFF2-40B4-BE49-F238E27FC236}">
                  <a16:creationId xmlns:a16="http://schemas.microsoft.com/office/drawing/2014/main" id="{740E42BE-24F4-2AFB-EB92-0AAA6B626662}"/>
                </a:ext>
              </a:extLst>
            </p:cNvPr>
            <p:cNvSpPr/>
            <p:nvPr/>
          </p:nvSpPr>
          <p:spPr>
            <a:xfrm>
              <a:off x="1859682" y="1607590"/>
              <a:ext cx="3502915" cy="231494"/>
            </a:xfrm>
            <a:custGeom>
              <a:avLst/>
              <a:gdLst>
                <a:gd name="connsiteX0" fmla="*/ 0 w 3502915"/>
                <a:gd name="connsiteY0" fmla="*/ 0 h 231494"/>
                <a:gd name="connsiteX1" fmla="*/ 3387168 w 3502915"/>
                <a:gd name="connsiteY1" fmla="*/ 0 h 231494"/>
                <a:gd name="connsiteX2" fmla="*/ 3502915 w 3502915"/>
                <a:gd name="connsiteY2" fmla="*/ 115747 h 231494"/>
                <a:gd name="connsiteX3" fmla="*/ 3502914 w 3502915"/>
                <a:gd name="connsiteY3" fmla="*/ 115747 h 231494"/>
                <a:gd name="connsiteX4" fmla="*/ 3387167 w 3502915"/>
                <a:gd name="connsiteY4" fmla="*/ 231494 h 231494"/>
                <a:gd name="connsiteX5" fmla="*/ 0 w 3502915"/>
                <a:gd name="connsiteY5" fmla="*/ 231493 h 2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2915" h="231494">
                  <a:moveTo>
                    <a:pt x="0" y="0"/>
                  </a:moveTo>
                  <a:lnTo>
                    <a:pt x="3387168" y="0"/>
                  </a:lnTo>
                  <a:cubicBezTo>
                    <a:pt x="3451093" y="0"/>
                    <a:pt x="3502915" y="51822"/>
                    <a:pt x="3502915" y="115747"/>
                  </a:cubicBezTo>
                  <a:lnTo>
                    <a:pt x="3502914" y="115747"/>
                  </a:lnTo>
                  <a:cubicBezTo>
                    <a:pt x="3502914" y="179672"/>
                    <a:pt x="3451092" y="231494"/>
                    <a:pt x="3387167" y="231494"/>
                  </a:cubicBezTo>
                  <a:lnTo>
                    <a:pt x="0" y="231493"/>
                  </a:lnTo>
                  <a:close/>
                </a:path>
              </a:pathLst>
            </a:custGeom>
            <a:gradFill>
              <a:gsLst>
                <a:gs pos="0">
                  <a:srgbClr val="ED4828"/>
                </a:gs>
                <a:gs pos="100000">
                  <a:srgbClr val="4F2774"/>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Shape 24">
              <a:extLst>
                <a:ext uri="{FF2B5EF4-FFF2-40B4-BE49-F238E27FC236}">
                  <a16:creationId xmlns:a16="http://schemas.microsoft.com/office/drawing/2014/main" id="{C052FE55-4800-C40F-4FE3-4B31CAF9FCA4}"/>
                </a:ext>
              </a:extLst>
            </p:cNvPr>
            <p:cNvSpPr/>
            <p:nvPr/>
          </p:nvSpPr>
          <p:spPr>
            <a:xfrm>
              <a:off x="1859682" y="1816490"/>
              <a:ext cx="613411" cy="231494"/>
            </a:xfrm>
            <a:custGeom>
              <a:avLst/>
              <a:gdLst>
                <a:gd name="connsiteX0" fmla="*/ 0 w 613411"/>
                <a:gd name="connsiteY0" fmla="*/ 0 h 231494"/>
                <a:gd name="connsiteX1" fmla="*/ 497664 w 613411"/>
                <a:gd name="connsiteY1" fmla="*/ 0 h 231494"/>
                <a:gd name="connsiteX2" fmla="*/ 613411 w 613411"/>
                <a:gd name="connsiteY2" fmla="*/ 115747 h 231494"/>
                <a:gd name="connsiteX3" fmla="*/ 613410 w 613411"/>
                <a:gd name="connsiteY3" fmla="*/ 115747 h 231494"/>
                <a:gd name="connsiteX4" fmla="*/ 497663 w 613411"/>
                <a:gd name="connsiteY4" fmla="*/ 231494 h 231494"/>
                <a:gd name="connsiteX5" fmla="*/ 0 w 613411"/>
                <a:gd name="connsiteY5" fmla="*/ 231494 h 2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411" h="231494">
                  <a:moveTo>
                    <a:pt x="0" y="0"/>
                  </a:moveTo>
                  <a:lnTo>
                    <a:pt x="497664" y="0"/>
                  </a:lnTo>
                  <a:cubicBezTo>
                    <a:pt x="561589" y="0"/>
                    <a:pt x="613411" y="51822"/>
                    <a:pt x="613411" y="115747"/>
                  </a:cubicBezTo>
                  <a:lnTo>
                    <a:pt x="613410" y="115747"/>
                  </a:lnTo>
                  <a:cubicBezTo>
                    <a:pt x="613410" y="179672"/>
                    <a:pt x="561588" y="231494"/>
                    <a:pt x="497663" y="231494"/>
                  </a:cubicBezTo>
                  <a:lnTo>
                    <a:pt x="0" y="231494"/>
                  </a:lnTo>
                  <a:close/>
                </a:path>
              </a:pathLst>
            </a:custGeom>
            <a:solidFill>
              <a:srgbClr val="4F277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25">
              <a:extLst>
                <a:ext uri="{FF2B5EF4-FFF2-40B4-BE49-F238E27FC236}">
                  <a16:creationId xmlns:a16="http://schemas.microsoft.com/office/drawing/2014/main" id="{1A4BD57E-EEA1-1E6E-5C50-026A13639372}"/>
                </a:ext>
              </a:extLst>
            </p:cNvPr>
            <p:cNvSpPr/>
            <p:nvPr/>
          </p:nvSpPr>
          <p:spPr>
            <a:xfrm>
              <a:off x="1859682" y="2354841"/>
              <a:ext cx="4106419" cy="231494"/>
            </a:xfrm>
            <a:custGeom>
              <a:avLst/>
              <a:gdLst>
                <a:gd name="connsiteX0" fmla="*/ 0 w 4106419"/>
                <a:gd name="connsiteY0" fmla="*/ 0 h 231494"/>
                <a:gd name="connsiteX1" fmla="*/ 3990672 w 4106419"/>
                <a:gd name="connsiteY1" fmla="*/ 0 h 231494"/>
                <a:gd name="connsiteX2" fmla="*/ 4106419 w 4106419"/>
                <a:gd name="connsiteY2" fmla="*/ 115747 h 231494"/>
                <a:gd name="connsiteX3" fmla="*/ 4106418 w 4106419"/>
                <a:gd name="connsiteY3" fmla="*/ 115747 h 231494"/>
                <a:gd name="connsiteX4" fmla="*/ 3990671 w 4106419"/>
                <a:gd name="connsiteY4" fmla="*/ 231494 h 231494"/>
                <a:gd name="connsiteX5" fmla="*/ 0 w 4106419"/>
                <a:gd name="connsiteY5" fmla="*/ 231493 h 2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6419" h="231494">
                  <a:moveTo>
                    <a:pt x="0" y="0"/>
                  </a:moveTo>
                  <a:lnTo>
                    <a:pt x="3990672" y="0"/>
                  </a:lnTo>
                  <a:cubicBezTo>
                    <a:pt x="4054597" y="0"/>
                    <a:pt x="4106419" y="51822"/>
                    <a:pt x="4106419" y="115747"/>
                  </a:cubicBezTo>
                  <a:lnTo>
                    <a:pt x="4106418" y="115747"/>
                  </a:lnTo>
                  <a:cubicBezTo>
                    <a:pt x="4106418" y="179672"/>
                    <a:pt x="4054596" y="231494"/>
                    <a:pt x="3990671" y="231494"/>
                  </a:cubicBezTo>
                  <a:lnTo>
                    <a:pt x="0" y="231493"/>
                  </a:lnTo>
                  <a:close/>
                </a:path>
              </a:pathLst>
            </a:custGeom>
            <a:gradFill>
              <a:gsLst>
                <a:gs pos="0">
                  <a:srgbClr val="ED4828"/>
                </a:gs>
                <a:gs pos="100000">
                  <a:srgbClr val="4F2774"/>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Shape 26">
              <a:extLst>
                <a:ext uri="{FF2B5EF4-FFF2-40B4-BE49-F238E27FC236}">
                  <a16:creationId xmlns:a16="http://schemas.microsoft.com/office/drawing/2014/main" id="{20BDA07D-9755-B484-F424-47963C189838}"/>
                </a:ext>
              </a:extLst>
            </p:cNvPr>
            <p:cNvSpPr/>
            <p:nvPr/>
          </p:nvSpPr>
          <p:spPr>
            <a:xfrm>
              <a:off x="1859682" y="2572394"/>
              <a:ext cx="1052323" cy="231494"/>
            </a:xfrm>
            <a:custGeom>
              <a:avLst/>
              <a:gdLst>
                <a:gd name="connsiteX0" fmla="*/ 0 w 1052323"/>
                <a:gd name="connsiteY0" fmla="*/ 0 h 231494"/>
                <a:gd name="connsiteX1" fmla="*/ 936576 w 1052323"/>
                <a:gd name="connsiteY1" fmla="*/ 0 h 231494"/>
                <a:gd name="connsiteX2" fmla="*/ 1052323 w 1052323"/>
                <a:gd name="connsiteY2" fmla="*/ 115747 h 231494"/>
                <a:gd name="connsiteX3" fmla="*/ 1052322 w 1052323"/>
                <a:gd name="connsiteY3" fmla="*/ 115747 h 231494"/>
                <a:gd name="connsiteX4" fmla="*/ 936575 w 1052323"/>
                <a:gd name="connsiteY4" fmla="*/ 231494 h 231494"/>
                <a:gd name="connsiteX5" fmla="*/ 0 w 1052323"/>
                <a:gd name="connsiteY5" fmla="*/ 231493 h 2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323" h="231494">
                  <a:moveTo>
                    <a:pt x="0" y="0"/>
                  </a:moveTo>
                  <a:lnTo>
                    <a:pt x="936576" y="0"/>
                  </a:lnTo>
                  <a:cubicBezTo>
                    <a:pt x="1000501" y="0"/>
                    <a:pt x="1052323" y="51822"/>
                    <a:pt x="1052323" y="115747"/>
                  </a:cubicBezTo>
                  <a:lnTo>
                    <a:pt x="1052322" y="115747"/>
                  </a:lnTo>
                  <a:cubicBezTo>
                    <a:pt x="1052322" y="179672"/>
                    <a:pt x="1000500" y="231494"/>
                    <a:pt x="936575" y="231494"/>
                  </a:cubicBezTo>
                  <a:lnTo>
                    <a:pt x="0" y="231493"/>
                  </a:lnTo>
                  <a:close/>
                </a:path>
              </a:pathLst>
            </a:custGeom>
            <a:solidFill>
              <a:srgbClr val="4F277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Shape 27">
              <a:extLst>
                <a:ext uri="{FF2B5EF4-FFF2-40B4-BE49-F238E27FC236}">
                  <a16:creationId xmlns:a16="http://schemas.microsoft.com/office/drawing/2014/main" id="{90EE45D1-7A98-0B05-3CAD-5B7DAB4F2FFE}"/>
                </a:ext>
              </a:extLst>
            </p:cNvPr>
            <p:cNvSpPr/>
            <p:nvPr/>
          </p:nvSpPr>
          <p:spPr>
            <a:xfrm>
              <a:off x="1859682" y="3092260"/>
              <a:ext cx="4668408" cy="231494"/>
            </a:xfrm>
            <a:custGeom>
              <a:avLst/>
              <a:gdLst>
                <a:gd name="connsiteX0" fmla="*/ 0 w 4668408"/>
                <a:gd name="connsiteY0" fmla="*/ 0 h 231494"/>
                <a:gd name="connsiteX1" fmla="*/ 4552661 w 4668408"/>
                <a:gd name="connsiteY1" fmla="*/ 0 h 231494"/>
                <a:gd name="connsiteX2" fmla="*/ 4668408 w 4668408"/>
                <a:gd name="connsiteY2" fmla="*/ 115747 h 231494"/>
                <a:gd name="connsiteX3" fmla="*/ 4668407 w 4668408"/>
                <a:gd name="connsiteY3" fmla="*/ 115747 h 231494"/>
                <a:gd name="connsiteX4" fmla="*/ 4552660 w 4668408"/>
                <a:gd name="connsiteY4" fmla="*/ 231494 h 231494"/>
                <a:gd name="connsiteX5" fmla="*/ 0 w 4668408"/>
                <a:gd name="connsiteY5" fmla="*/ 231493 h 2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8408" h="231494">
                  <a:moveTo>
                    <a:pt x="0" y="0"/>
                  </a:moveTo>
                  <a:lnTo>
                    <a:pt x="4552661" y="0"/>
                  </a:lnTo>
                  <a:cubicBezTo>
                    <a:pt x="4616586" y="0"/>
                    <a:pt x="4668408" y="51822"/>
                    <a:pt x="4668408" y="115747"/>
                  </a:cubicBezTo>
                  <a:lnTo>
                    <a:pt x="4668407" y="115747"/>
                  </a:lnTo>
                  <a:cubicBezTo>
                    <a:pt x="4668407" y="179672"/>
                    <a:pt x="4616585" y="231494"/>
                    <a:pt x="4552660" y="231494"/>
                  </a:cubicBezTo>
                  <a:lnTo>
                    <a:pt x="0" y="231493"/>
                  </a:lnTo>
                  <a:close/>
                </a:path>
              </a:pathLst>
            </a:custGeom>
            <a:gradFill>
              <a:gsLst>
                <a:gs pos="0">
                  <a:srgbClr val="ED4828"/>
                </a:gs>
                <a:gs pos="100000">
                  <a:srgbClr val="4F2774"/>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Shape 28">
              <a:extLst>
                <a:ext uri="{FF2B5EF4-FFF2-40B4-BE49-F238E27FC236}">
                  <a16:creationId xmlns:a16="http://schemas.microsoft.com/office/drawing/2014/main" id="{12326B8F-48B6-2902-A0E4-93B469965C84}"/>
                </a:ext>
              </a:extLst>
            </p:cNvPr>
            <p:cNvSpPr/>
            <p:nvPr/>
          </p:nvSpPr>
          <p:spPr>
            <a:xfrm>
              <a:off x="1859682" y="3303914"/>
              <a:ext cx="2350771" cy="231494"/>
            </a:xfrm>
            <a:custGeom>
              <a:avLst/>
              <a:gdLst>
                <a:gd name="connsiteX0" fmla="*/ 0 w 2350771"/>
                <a:gd name="connsiteY0" fmla="*/ 0 h 231494"/>
                <a:gd name="connsiteX1" fmla="*/ 2235024 w 2350771"/>
                <a:gd name="connsiteY1" fmla="*/ 0 h 231494"/>
                <a:gd name="connsiteX2" fmla="*/ 2350771 w 2350771"/>
                <a:gd name="connsiteY2" fmla="*/ 115747 h 231494"/>
                <a:gd name="connsiteX3" fmla="*/ 2350770 w 2350771"/>
                <a:gd name="connsiteY3" fmla="*/ 115747 h 231494"/>
                <a:gd name="connsiteX4" fmla="*/ 2235023 w 2350771"/>
                <a:gd name="connsiteY4" fmla="*/ 231494 h 231494"/>
                <a:gd name="connsiteX5" fmla="*/ 0 w 2350771"/>
                <a:gd name="connsiteY5" fmla="*/ 231493 h 2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0771" h="231494">
                  <a:moveTo>
                    <a:pt x="0" y="0"/>
                  </a:moveTo>
                  <a:lnTo>
                    <a:pt x="2235024" y="0"/>
                  </a:lnTo>
                  <a:cubicBezTo>
                    <a:pt x="2298949" y="0"/>
                    <a:pt x="2350771" y="51822"/>
                    <a:pt x="2350771" y="115747"/>
                  </a:cubicBezTo>
                  <a:lnTo>
                    <a:pt x="2350770" y="115747"/>
                  </a:lnTo>
                  <a:cubicBezTo>
                    <a:pt x="2350770" y="179672"/>
                    <a:pt x="2298948" y="231494"/>
                    <a:pt x="2235023" y="231494"/>
                  </a:cubicBezTo>
                  <a:lnTo>
                    <a:pt x="0" y="231493"/>
                  </a:lnTo>
                  <a:close/>
                </a:path>
              </a:pathLst>
            </a:custGeom>
            <a:solidFill>
              <a:srgbClr val="4F277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D6F5F4EB-CF3F-6C01-5F6F-11F059018F38}"/>
                </a:ext>
              </a:extLst>
            </p:cNvPr>
            <p:cNvSpPr txBox="1"/>
            <p:nvPr/>
          </p:nvSpPr>
          <p:spPr>
            <a:xfrm>
              <a:off x="1145737" y="1633999"/>
              <a:ext cx="71775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lumMod val="95000"/>
                      <a:lumOff val="5000"/>
                    </a:prstClr>
                  </a:solidFill>
                  <a:effectLst/>
                  <a:uLnTx/>
                  <a:uFillTx/>
                  <a:latin typeface="Calibri"/>
                  <a:ea typeface="+mn-ea"/>
                  <a:cs typeface="+mn-cs"/>
                </a:rPr>
                <a:t>2023</a:t>
              </a:r>
            </a:p>
          </p:txBody>
        </p:sp>
        <p:sp>
          <p:nvSpPr>
            <p:cNvPr id="17" name="TextBox 16">
              <a:extLst>
                <a:ext uri="{FF2B5EF4-FFF2-40B4-BE49-F238E27FC236}">
                  <a16:creationId xmlns:a16="http://schemas.microsoft.com/office/drawing/2014/main" id="{46D06610-80AA-0BD6-B740-34E82459648B}"/>
                </a:ext>
              </a:extLst>
            </p:cNvPr>
            <p:cNvSpPr txBox="1"/>
            <p:nvPr/>
          </p:nvSpPr>
          <p:spPr>
            <a:xfrm>
              <a:off x="1145737" y="2410747"/>
              <a:ext cx="71775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lumMod val="95000"/>
                      <a:lumOff val="5000"/>
                    </a:prstClr>
                  </a:solidFill>
                  <a:effectLst/>
                  <a:uLnTx/>
                  <a:uFillTx/>
                  <a:latin typeface="Calibri"/>
                  <a:ea typeface="+mn-ea"/>
                  <a:cs typeface="+mn-cs"/>
                </a:rPr>
                <a:t>2026</a:t>
              </a:r>
            </a:p>
          </p:txBody>
        </p:sp>
        <p:sp>
          <p:nvSpPr>
            <p:cNvPr id="18" name="TextBox 17">
              <a:extLst>
                <a:ext uri="{FF2B5EF4-FFF2-40B4-BE49-F238E27FC236}">
                  <a16:creationId xmlns:a16="http://schemas.microsoft.com/office/drawing/2014/main" id="{97176FB8-44EC-5823-928F-AAE43053F081}"/>
                </a:ext>
              </a:extLst>
            </p:cNvPr>
            <p:cNvSpPr txBox="1"/>
            <p:nvPr/>
          </p:nvSpPr>
          <p:spPr>
            <a:xfrm>
              <a:off x="1145737" y="3157999"/>
              <a:ext cx="71775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lumMod val="95000"/>
                      <a:lumOff val="5000"/>
                    </a:prstClr>
                  </a:solidFill>
                  <a:effectLst/>
                  <a:uLnTx/>
                  <a:uFillTx/>
                  <a:latin typeface="Calibri"/>
                  <a:ea typeface="+mn-ea"/>
                  <a:cs typeface="+mn-cs"/>
                </a:rPr>
                <a:t>2030</a:t>
              </a:r>
            </a:p>
          </p:txBody>
        </p:sp>
        <p:sp>
          <p:nvSpPr>
            <p:cNvPr id="19" name="TextBox 18">
              <a:extLst>
                <a:ext uri="{FF2B5EF4-FFF2-40B4-BE49-F238E27FC236}">
                  <a16:creationId xmlns:a16="http://schemas.microsoft.com/office/drawing/2014/main" id="{DDCA4DFE-5840-49BF-1A5F-53EE554C83AD}"/>
                </a:ext>
              </a:extLst>
            </p:cNvPr>
            <p:cNvSpPr txBox="1"/>
            <p:nvPr/>
          </p:nvSpPr>
          <p:spPr>
            <a:xfrm>
              <a:off x="5383440" y="1584838"/>
              <a:ext cx="7177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ED4828"/>
                  </a:solidFill>
                  <a:effectLst/>
                  <a:uLnTx/>
                  <a:uFillTx/>
                  <a:latin typeface="Montserrat" panose="00000500000000000000" pitchFamily="2" charset="0"/>
                  <a:ea typeface="+mn-ea"/>
                  <a:cs typeface="+mn-cs"/>
                </a:rPr>
                <a:t>137</a:t>
              </a:r>
            </a:p>
          </p:txBody>
        </p:sp>
        <p:sp>
          <p:nvSpPr>
            <p:cNvPr id="20" name="TextBox 19">
              <a:extLst>
                <a:ext uri="{FF2B5EF4-FFF2-40B4-BE49-F238E27FC236}">
                  <a16:creationId xmlns:a16="http://schemas.microsoft.com/office/drawing/2014/main" id="{15EA1102-6A75-9DCA-1A0F-91F34620DA95}"/>
                </a:ext>
              </a:extLst>
            </p:cNvPr>
            <p:cNvSpPr txBox="1"/>
            <p:nvPr/>
          </p:nvSpPr>
          <p:spPr>
            <a:xfrm>
              <a:off x="2457349" y="1818280"/>
              <a:ext cx="7177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4F2774"/>
                  </a:solidFill>
                  <a:effectLst/>
                  <a:uLnTx/>
                  <a:uFillTx/>
                  <a:latin typeface="Montserrat" panose="00000500000000000000" pitchFamily="2" charset="0"/>
                  <a:ea typeface="+mn-ea"/>
                  <a:cs typeface="+mn-cs"/>
                </a:rPr>
                <a:t>19</a:t>
              </a:r>
            </a:p>
          </p:txBody>
        </p:sp>
        <p:sp>
          <p:nvSpPr>
            <p:cNvPr id="21" name="TextBox 20">
              <a:extLst>
                <a:ext uri="{FF2B5EF4-FFF2-40B4-BE49-F238E27FC236}">
                  <a16:creationId xmlns:a16="http://schemas.microsoft.com/office/drawing/2014/main" id="{AE2D9F4C-33A6-EEA5-A2C6-61007CC89E4F}"/>
                </a:ext>
              </a:extLst>
            </p:cNvPr>
            <p:cNvSpPr txBox="1"/>
            <p:nvPr/>
          </p:nvSpPr>
          <p:spPr>
            <a:xfrm>
              <a:off x="5983207" y="2332089"/>
              <a:ext cx="7177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ED4828"/>
                  </a:solidFill>
                  <a:effectLst/>
                  <a:uLnTx/>
                  <a:uFillTx/>
                  <a:latin typeface="Montserrat" panose="00000500000000000000" pitchFamily="2" charset="0"/>
                  <a:ea typeface="+mn-ea"/>
                  <a:cs typeface="+mn-cs"/>
                </a:rPr>
                <a:t>153</a:t>
              </a:r>
            </a:p>
          </p:txBody>
        </p:sp>
        <p:sp>
          <p:nvSpPr>
            <p:cNvPr id="22" name="TextBox 21">
              <a:extLst>
                <a:ext uri="{FF2B5EF4-FFF2-40B4-BE49-F238E27FC236}">
                  <a16:creationId xmlns:a16="http://schemas.microsoft.com/office/drawing/2014/main" id="{6D80DA89-39A4-8284-9F29-D10047E98431}"/>
                </a:ext>
              </a:extLst>
            </p:cNvPr>
            <p:cNvSpPr txBox="1"/>
            <p:nvPr/>
          </p:nvSpPr>
          <p:spPr>
            <a:xfrm>
              <a:off x="2886046" y="2576799"/>
              <a:ext cx="7177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4F2774"/>
                  </a:solidFill>
                  <a:effectLst/>
                  <a:uLnTx/>
                  <a:uFillTx/>
                  <a:latin typeface="Montserrat" panose="00000500000000000000" pitchFamily="2" charset="0"/>
                  <a:ea typeface="+mn-ea"/>
                  <a:cs typeface="+mn-cs"/>
                </a:rPr>
                <a:t>40</a:t>
              </a:r>
            </a:p>
          </p:txBody>
        </p:sp>
        <p:sp>
          <p:nvSpPr>
            <p:cNvPr id="23" name="TextBox 22">
              <a:extLst>
                <a:ext uri="{FF2B5EF4-FFF2-40B4-BE49-F238E27FC236}">
                  <a16:creationId xmlns:a16="http://schemas.microsoft.com/office/drawing/2014/main" id="{D91E66F5-4406-9A78-0602-6D1B315BBA6F}"/>
                </a:ext>
              </a:extLst>
            </p:cNvPr>
            <p:cNvSpPr txBox="1"/>
            <p:nvPr/>
          </p:nvSpPr>
          <p:spPr>
            <a:xfrm>
              <a:off x="6494484" y="3069508"/>
              <a:ext cx="7177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ED4828"/>
                  </a:solidFill>
                  <a:effectLst/>
                  <a:uLnTx/>
                  <a:uFillTx/>
                  <a:latin typeface="Montserrat" panose="00000500000000000000" pitchFamily="2" charset="0"/>
                  <a:ea typeface="+mn-ea"/>
                  <a:cs typeface="+mn-cs"/>
                </a:rPr>
                <a:t>183</a:t>
              </a:r>
            </a:p>
          </p:txBody>
        </p:sp>
        <p:sp>
          <p:nvSpPr>
            <p:cNvPr id="24" name="TextBox 23">
              <a:extLst>
                <a:ext uri="{FF2B5EF4-FFF2-40B4-BE49-F238E27FC236}">
                  <a16:creationId xmlns:a16="http://schemas.microsoft.com/office/drawing/2014/main" id="{F3F681CB-45FB-8ED3-5831-2BFCA98AD9C7}"/>
                </a:ext>
              </a:extLst>
            </p:cNvPr>
            <p:cNvSpPr txBox="1"/>
            <p:nvPr/>
          </p:nvSpPr>
          <p:spPr>
            <a:xfrm>
              <a:off x="4193736" y="3300686"/>
              <a:ext cx="7177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4F2774"/>
                  </a:solidFill>
                  <a:effectLst/>
                  <a:uLnTx/>
                  <a:uFillTx/>
                  <a:latin typeface="Montserrat" panose="00000500000000000000" pitchFamily="2" charset="0"/>
                  <a:ea typeface="+mn-ea"/>
                  <a:cs typeface="+mn-cs"/>
                </a:rPr>
                <a:t>100</a:t>
              </a:r>
            </a:p>
          </p:txBody>
        </p:sp>
        <p:sp>
          <p:nvSpPr>
            <p:cNvPr id="25" name="Oval 24">
              <a:extLst>
                <a:ext uri="{FF2B5EF4-FFF2-40B4-BE49-F238E27FC236}">
                  <a16:creationId xmlns:a16="http://schemas.microsoft.com/office/drawing/2014/main" id="{93FA5523-A602-72EC-2942-B352EDCA21DD}"/>
                </a:ext>
              </a:extLst>
            </p:cNvPr>
            <p:cNvSpPr/>
            <p:nvPr/>
          </p:nvSpPr>
          <p:spPr>
            <a:xfrm>
              <a:off x="1263549" y="3733522"/>
              <a:ext cx="213360" cy="213360"/>
            </a:xfrm>
            <a:prstGeom prst="ellipse">
              <a:avLst/>
            </a:prstGeom>
            <a:solidFill>
              <a:srgbClr val="ED48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23F05F9F-6C14-B53B-FD93-EB3BA3B84A39}"/>
                </a:ext>
              </a:extLst>
            </p:cNvPr>
            <p:cNvSpPr txBox="1"/>
            <p:nvPr/>
          </p:nvSpPr>
          <p:spPr>
            <a:xfrm>
              <a:off x="1548029" y="3686314"/>
              <a:ext cx="18186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Calibri"/>
                  <a:ea typeface="+mn-ea"/>
                  <a:cs typeface="+mn-cs"/>
                </a:rPr>
                <a:t>Pay TV +Smart TV</a:t>
              </a:r>
            </a:p>
          </p:txBody>
        </p:sp>
        <p:sp>
          <p:nvSpPr>
            <p:cNvPr id="27" name="Oval 26">
              <a:extLst>
                <a:ext uri="{FF2B5EF4-FFF2-40B4-BE49-F238E27FC236}">
                  <a16:creationId xmlns:a16="http://schemas.microsoft.com/office/drawing/2014/main" id="{63F3A4D6-C850-6522-29C9-2998B32E3477}"/>
                </a:ext>
              </a:extLst>
            </p:cNvPr>
            <p:cNvSpPr/>
            <p:nvPr/>
          </p:nvSpPr>
          <p:spPr>
            <a:xfrm>
              <a:off x="3319321" y="3733522"/>
              <a:ext cx="213360" cy="213360"/>
            </a:xfrm>
            <a:prstGeom prst="ellipse">
              <a:avLst/>
            </a:prstGeom>
            <a:solidFill>
              <a:srgbClr val="4F27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8A5C923E-7342-F271-69AB-AA3692E9AD85}"/>
                </a:ext>
              </a:extLst>
            </p:cNvPr>
            <p:cNvSpPr txBox="1"/>
            <p:nvPr/>
          </p:nvSpPr>
          <p:spPr>
            <a:xfrm>
              <a:off x="3603801" y="3686314"/>
              <a:ext cx="18186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Calibri"/>
                  <a:ea typeface="+mn-ea"/>
                  <a:cs typeface="+mn-cs"/>
                </a:rPr>
                <a:t>Smart TV</a:t>
              </a:r>
            </a:p>
          </p:txBody>
        </p:sp>
      </p:grpSp>
      <p:sp>
        <p:nvSpPr>
          <p:cNvPr id="29" name="TextBox 28">
            <a:extLst>
              <a:ext uri="{FF2B5EF4-FFF2-40B4-BE49-F238E27FC236}">
                <a16:creationId xmlns:a16="http://schemas.microsoft.com/office/drawing/2014/main" id="{C78B16EA-3229-45DC-73FA-25E32C96CD46}"/>
              </a:ext>
            </a:extLst>
          </p:cNvPr>
          <p:cNvSpPr txBox="1"/>
          <p:nvPr/>
        </p:nvSpPr>
        <p:spPr>
          <a:xfrm>
            <a:off x="753633" y="4460540"/>
            <a:ext cx="377725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95000"/>
                    <a:lumOff val="5000"/>
                  </a:prstClr>
                </a:solidFill>
                <a:effectLst/>
                <a:uLnTx/>
                <a:uFillTx/>
                <a:latin typeface="Calibri"/>
                <a:ea typeface="+mn-ea"/>
                <a:cs typeface="Poppins" pitchFamily="2" charset="77"/>
              </a:rPr>
              <a:t>PAY TV </a:t>
            </a:r>
            <a:r>
              <a:rPr kumimoji="0" lang="en-GB" sz="1600" b="1" i="0" u="none" strike="noStrike" kern="1200" cap="none" spc="0" normalizeH="0" baseline="0" noProof="0" dirty="0">
                <a:ln>
                  <a:noFill/>
                </a:ln>
                <a:solidFill>
                  <a:srgbClr val="ED4828"/>
                </a:solidFill>
                <a:effectLst/>
                <a:uLnTx/>
                <a:uFillTx/>
                <a:latin typeface="Calibri"/>
                <a:ea typeface="+mn-ea"/>
                <a:cs typeface="Poppins" pitchFamily="2" charset="77"/>
              </a:rPr>
              <a:t>GROWTH WILL BE LIMITED </a:t>
            </a:r>
          </a:p>
        </p:txBody>
      </p:sp>
      <p:sp>
        <p:nvSpPr>
          <p:cNvPr id="30" name="TextBox 29">
            <a:extLst>
              <a:ext uri="{FF2B5EF4-FFF2-40B4-BE49-F238E27FC236}">
                <a16:creationId xmlns:a16="http://schemas.microsoft.com/office/drawing/2014/main" id="{CEBAA713-D323-4063-309E-F6CDE53DC8A6}"/>
              </a:ext>
            </a:extLst>
          </p:cNvPr>
          <p:cNvSpPr txBox="1"/>
          <p:nvPr/>
        </p:nvSpPr>
        <p:spPr>
          <a:xfrm>
            <a:off x="704234" y="4987938"/>
            <a:ext cx="539176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ea typeface="+mn-ea"/>
                <a:cs typeface="Poppins" pitchFamily="2" charset="77"/>
              </a:rPr>
              <a:t>However, with smart TVs and wired / air broadband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F2774"/>
                </a:solidFill>
                <a:effectLst/>
                <a:uLnTx/>
                <a:uFillTx/>
                <a:latin typeface="Montserrat Black" panose="00000A00000000000000" pitchFamily="2" charset="0"/>
                <a:ea typeface="+mn-ea"/>
                <a:cs typeface="Poppins" pitchFamily="2" charset="77"/>
              </a:rPr>
              <a:t>Next 5 years : The world of CTV’s </a:t>
            </a:r>
          </a:p>
        </p:txBody>
      </p:sp>
    </p:spTree>
    <p:extLst>
      <p:ext uri="{BB962C8B-B14F-4D97-AF65-F5344CB8AC3E}">
        <p14:creationId xmlns:p14="http://schemas.microsoft.com/office/powerpoint/2010/main" val="11444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25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3000"/>
                            </p:stCondLst>
                            <p:childTnLst>
                              <p:par>
                                <p:cTn id="24" presetID="2" presetClass="entr" presetSubtype="2" fill="hold" nodeType="afterEffect">
                                  <p:stCondLst>
                                    <p:cond delay="25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66396</TotalTime>
  <Words>1584</Words>
  <Application>Microsoft Macintosh PowerPoint</Application>
  <PresentationFormat>Widescreen</PresentationFormat>
  <Paragraphs>354</Paragraphs>
  <Slides>22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Aptos</vt:lpstr>
      <vt:lpstr>Arial</vt:lpstr>
      <vt:lpstr>Calibri</vt:lpstr>
      <vt:lpstr>Calibri Light</vt:lpstr>
      <vt:lpstr>Lato</vt:lpstr>
      <vt:lpstr>Lato Bold</vt:lpstr>
      <vt:lpstr>Lato Light</vt:lpstr>
      <vt:lpstr>Montserrat</vt:lpstr>
      <vt:lpstr>Montserrat Black</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Puneet Sehgal1</dc:creator>
  <cp:lastModifiedBy>Hirdesh Agarwal</cp:lastModifiedBy>
  <cp:revision>69</cp:revision>
  <dcterms:created xsi:type="dcterms:W3CDTF">2024-04-05T07:09:55Z</dcterms:created>
  <dcterms:modified xsi:type="dcterms:W3CDTF">2026-02-24T08:55:52Z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bae748-b47f-495d-b7f3-635d9c2e6b14_Enabled">
    <vt:lpwstr>true</vt:lpwstr>
  </property>
  <property fmtid="{D5CDD505-2E9C-101B-9397-08002B2CF9AE}" pid="3" name="MSIP_Label_51bae748-b47f-495d-b7f3-635d9c2e6b14_SetDate">
    <vt:lpwstr>2024-04-05T07:10:02Z</vt:lpwstr>
  </property>
  <property fmtid="{D5CDD505-2E9C-101B-9397-08002B2CF9AE}" pid="4" name="MSIP_Label_51bae748-b47f-495d-b7f3-635d9c2e6b14_Method">
    <vt:lpwstr>Privileged</vt:lpwstr>
  </property>
  <property fmtid="{D5CDD505-2E9C-101B-9397-08002B2CF9AE}" pid="5" name="MSIP_Label_51bae748-b47f-495d-b7f3-635d9c2e6b14_Name">
    <vt:lpwstr>General</vt:lpwstr>
  </property>
  <property fmtid="{D5CDD505-2E9C-101B-9397-08002B2CF9AE}" pid="6" name="MSIP_Label_51bae748-b47f-495d-b7f3-635d9c2e6b14_SiteId">
    <vt:lpwstr>2b974f69-5cb8-4d58-ae71-c7d3f88e454e</vt:lpwstr>
  </property>
  <property fmtid="{D5CDD505-2E9C-101B-9397-08002B2CF9AE}" pid="7" name="MSIP_Label_51bae748-b47f-495d-b7f3-635d9c2e6b14_ActionId">
    <vt:lpwstr>44317d66-0335-4dd3-8ef6-4c2fe11616a8</vt:lpwstr>
  </property>
  <property fmtid="{D5CDD505-2E9C-101B-9397-08002B2CF9AE}" pid="8" name="MSIP_Label_51bae748-b47f-495d-b7f3-635d9c2e6b14_ContentBits">
    <vt:lpwstr>0</vt:lpwstr>
  </property>
</Properties>
</file>