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79" r:id="rId2"/>
    <p:sldId id="259" r:id="rId3"/>
    <p:sldId id="278" r:id="rId4"/>
    <p:sldId id="257" r:id="rId5"/>
    <p:sldId id="260" r:id="rId6"/>
    <p:sldId id="280" r:id="rId7"/>
    <p:sldId id="275" r:id="rId8"/>
    <p:sldId id="276" r:id="rId9"/>
    <p:sldId id="277" r:id="rId10"/>
    <p:sldId id="265" r:id="rId11"/>
    <p:sldId id="262" r:id="rId12"/>
    <p:sldId id="261" r:id="rId13"/>
    <p:sldId id="264" r:id="rId14"/>
    <p:sldId id="272" r:id="rId15"/>
    <p:sldId id="270" r:id="rId16"/>
    <p:sldId id="269" r:id="rId17"/>
    <p:sldId id="268" r:id="rId18"/>
    <p:sldId id="267" r:id="rId19"/>
    <p:sldId id="274" r:id="rId20"/>
    <p:sldId id="273"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64" autoAdjust="0"/>
    <p:restoredTop sz="94660"/>
  </p:normalViewPr>
  <p:slideViewPr>
    <p:cSldViewPr snapToGrid="0">
      <p:cViewPr varScale="1">
        <p:scale>
          <a:sx n="101" d="100"/>
          <a:sy n="101" d="100"/>
        </p:scale>
        <p:origin x="200" y="6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hirdesh_a/Desktop/4Q%20FY26%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hirdesh_a/Desktop/4Q%20FY26%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hirdesh_a/Desktop/4Q%20FY26%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hirdesh_a/Desktop/4Q%20FY26%20.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hirdesh_a/Desktop/4Q%20FY26%2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hirdesh_a/Desktop/4Q%20FY26%20.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en-US" sz="1860" b="0" i="0" u="none" strike="noStrike" baseline="0" dirty="0"/>
              <a:t>Dish TV India Limited – Outstanding of debt over the years (Rs. million)</a:t>
            </a:r>
            <a:endParaRPr lang="en-US" sz="1860" dirty="0"/>
          </a:p>
        </c:rich>
      </c:tx>
      <c:overlay val="0"/>
      <c:spPr>
        <a:noFill/>
        <a:ln>
          <a:noFill/>
        </a:ln>
        <a:effectLst/>
      </c:spPr>
      <c:txPr>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Gross debt (Rs. mn)</c:v>
                </c:pt>
              </c:strCache>
            </c:strRef>
          </c:tx>
          <c:spPr>
            <a:solidFill>
              <a:schemeClr val="accent2"/>
            </a:solidFill>
            <a:ln>
              <a:noFill/>
            </a:ln>
            <a:effectLst/>
          </c:spPr>
          <c:invertIfNegative val="0"/>
          <c:dLbls>
            <c:dLbl>
              <c:idx val="6"/>
              <c:tx>
                <c:rich>
                  <a:bodyPr/>
                  <a:lstStyle/>
                  <a:p>
                    <a:fld id="{0654EBA1-F2D9-4E7E-8A4A-ABE9A127E7F3}" type="VALUE">
                      <a:rPr lang="en-US" sz="1400" b="1">
                        <a:solidFill>
                          <a:schemeClr val="tx1"/>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392-3244-8AC4-B6F74423C7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mmm\-yy</c:formatCode>
                <c:ptCount val="11"/>
                <c:pt idx="0">
                  <c:v>43160</c:v>
                </c:pt>
                <c:pt idx="1">
                  <c:v>43525</c:v>
                </c:pt>
                <c:pt idx="2">
                  <c:v>43891</c:v>
                </c:pt>
                <c:pt idx="3">
                  <c:v>44256</c:v>
                </c:pt>
                <c:pt idx="4">
                  <c:v>44621</c:v>
                </c:pt>
                <c:pt idx="5">
                  <c:v>44986</c:v>
                </c:pt>
                <c:pt idx="6">
                  <c:v>45047</c:v>
                </c:pt>
                <c:pt idx="7">
                  <c:v>45352</c:v>
                </c:pt>
                <c:pt idx="8">
                  <c:v>45717</c:v>
                </c:pt>
                <c:pt idx="9">
                  <c:v>46082</c:v>
                </c:pt>
              </c:numCache>
            </c:numRef>
          </c:cat>
          <c:val>
            <c:numRef>
              <c:f>Sheet1!$B$2:$B$12</c:f>
              <c:numCache>
                <c:formatCode>_ * #,##0_ ;_ * \-#,##0_ ;_ * "-"??_ ;_ @_ </c:formatCode>
                <c:ptCount val="11"/>
                <c:pt idx="0">
                  <c:v>31539.068918090496</c:v>
                </c:pt>
                <c:pt idx="1">
                  <c:v>27582.428043139997</c:v>
                </c:pt>
                <c:pt idx="2">
                  <c:v>17844.392160574302</c:v>
                </c:pt>
                <c:pt idx="3">
                  <c:v>8098.8000000000011</c:v>
                </c:pt>
                <c:pt idx="4">
                  <c:v>3756</c:v>
                </c:pt>
                <c:pt idx="5">
                  <c:v>725</c:v>
                </c:pt>
                <c:pt idx="6" formatCode="General">
                  <c:v>0</c:v>
                </c:pt>
                <c:pt idx="7" formatCode="General">
                  <c:v>0</c:v>
                </c:pt>
                <c:pt idx="8" formatCode="General">
                  <c:v>0</c:v>
                </c:pt>
                <c:pt idx="9" formatCode="General">
                  <c:v>0</c:v>
                </c:pt>
              </c:numCache>
            </c:numRef>
          </c:val>
          <c:extLst>
            <c:ext xmlns:c16="http://schemas.microsoft.com/office/drawing/2014/chart" uri="{C3380CC4-5D6E-409C-BE32-E72D297353CC}">
              <c16:uniqueId val="{00000001-9392-3244-8AC4-B6F74423C756}"/>
            </c:ext>
          </c:extLst>
        </c:ser>
        <c:dLbls>
          <c:dLblPos val="inEnd"/>
          <c:showLegendKey val="0"/>
          <c:showVal val="1"/>
          <c:showCatName val="0"/>
          <c:showSerName val="0"/>
          <c:showPercent val="0"/>
          <c:showBubbleSize val="0"/>
        </c:dLbls>
        <c:gapWidth val="150"/>
        <c:overlap val="-27"/>
        <c:axId val="-1530367312"/>
        <c:axId val="-1530369488"/>
      </c:barChart>
      <c:catAx>
        <c:axId val="-1530367312"/>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0369488"/>
        <c:crosses val="autoZero"/>
        <c:auto val="0"/>
        <c:lblAlgn val="ctr"/>
        <c:lblOffset val="100"/>
        <c:noMultiLvlLbl val="0"/>
      </c:catAx>
      <c:valAx>
        <c:axId val="-1530369488"/>
        <c:scaling>
          <c:orientation val="minMax"/>
        </c:scaling>
        <c:delete val="0"/>
        <c:axPos val="l"/>
        <c:numFmt formatCode="_ * #,##0_ ;_ * \-#,##0_ ;_ * &quot;-&quot;??_ ;_ @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0367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r>
              <a:rPr lang="en-US" sz="1860" b="0" dirty="0"/>
              <a:t>Cumulative downloads (</a:t>
            </a:r>
            <a:r>
              <a:rPr lang="en-US" sz="1860" b="0" dirty="0" err="1"/>
              <a:t>mn</a:t>
            </a:r>
            <a:r>
              <a:rPr lang="en-US" sz="1860" b="0" dirty="0"/>
              <a:t>.)</a:t>
            </a:r>
          </a:p>
        </c:rich>
      </c:tx>
      <c:overlay val="0"/>
      <c:spPr>
        <a:noFill/>
        <a:ln>
          <a:noFill/>
        </a:ln>
        <a:effectLst/>
      </c:spPr>
      <c:txPr>
        <a:bodyPr rot="0" spcFirstLastPara="1" vertOverflow="ellipsis" vert="horz" wrap="square" anchor="ctr" anchorCtr="1"/>
        <a:lstStyle/>
        <a:p>
          <a:pPr>
            <a:defRPr sz="18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Cumulative downloads (in million)</c:v>
                </c:pt>
              </c:strCache>
            </c:strRef>
          </c:tx>
          <c:spPr>
            <a:solidFill>
              <a:schemeClr val="accent2"/>
            </a:solidFill>
            <a:ln>
              <a:noFill/>
            </a:ln>
            <a:effectLst/>
          </c:spPr>
          <c:invertIfNegative val="0"/>
          <c:dLbls>
            <c:dLbl>
              <c:idx val="0"/>
              <c:layout>
                <c:manualLayout>
                  <c:x val="-2.3230493758012581E-17"/>
                  <c:y val="3.64870582207102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9B-324F-9B81-BE5DA7213D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mmm\-yy</c:formatCode>
                <c:ptCount val="8"/>
                <c:pt idx="0">
                  <c:v>43922</c:v>
                </c:pt>
                <c:pt idx="1">
                  <c:v>44256</c:v>
                </c:pt>
                <c:pt idx="2">
                  <c:v>44621</c:v>
                </c:pt>
                <c:pt idx="3">
                  <c:v>44986</c:v>
                </c:pt>
                <c:pt idx="4">
                  <c:v>45352</c:v>
                </c:pt>
                <c:pt idx="5">
                  <c:v>45717</c:v>
                </c:pt>
                <c:pt idx="6">
                  <c:v>46082</c:v>
                </c:pt>
              </c:numCache>
            </c:numRef>
          </c:cat>
          <c:val>
            <c:numRef>
              <c:f>Sheet1!$B$2:$B$9</c:f>
              <c:numCache>
                <c:formatCode>_ * #,##0_ ;_ * \-#,##0_ ;_ * "-"??_ ;_ @_ </c:formatCode>
                <c:ptCount val="8"/>
                <c:pt idx="0">
                  <c:v>4.1945899999999998</c:v>
                </c:pt>
                <c:pt idx="1">
                  <c:v>25.217852000000001</c:v>
                </c:pt>
                <c:pt idx="2">
                  <c:v>50</c:v>
                </c:pt>
                <c:pt idx="3">
                  <c:v>70</c:v>
                </c:pt>
                <c:pt idx="4">
                  <c:v>90</c:v>
                </c:pt>
                <c:pt idx="5">
                  <c:v>95</c:v>
                </c:pt>
                <c:pt idx="6">
                  <c:v>100</c:v>
                </c:pt>
              </c:numCache>
            </c:numRef>
          </c:val>
          <c:extLst>
            <c:ext xmlns:c16="http://schemas.microsoft.com/office/drawing/2014/chart" uri="{C3380CC4-5D6E-409C-BE32-E72D297353CC}">
              <c16:uniqueId val="{00000001-589B-324F-9B81-BE5DA7213D16}"/>
            </c:ext>
          </c:extLst>
        </c:ser>
        <c:dLbls>
          <c:dLblPos val="inEnd"/>
          <c:showLegendKey val="0"/>
          <c:showVal val="1"/>
          <c:showCatName val="0"/>
          <c:showSerName val="0"/>
          <c:showPercent val="0"/>
          <c:showBubbleSize val="0"/>
        </c:dLbls>
        <c:gapWidth val="150"/>
        <c:overlap val="-27"/>
        <c:axId val="-1642783968"/>
        <c:axId val="-1642788320"/>
      </c:barChart>
      <c:catAx>
        <c:axId val="-1642783968"/>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2788320"/>
        <c:crosses val="autoZero"/>
        <c:auto val="0"/>
        <c:lblAlgn val="ctr"/>
        <c:lblOffset val="100"/>
        <c:noMultiLvlLbl val="0"/>
      </c:catAx>
      <c:valAx>
        <c:axId val="-1642788320"/>
        <c:scaling>
          <c:orientation val="minMax"/>
        </c:scaling>
        <c:delete val="0"/>
        <c:axPos val="l"/>
        <c:numFmt formatCode="_ * #,##0_ ;_ * \-#,##0_ ;_ * &quot;-&quot;??_ ;_ @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27839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'Q4- P&amp;L- Revenue'!$B$1</c:f>
              <c:strCache>
                <c:ptCount val="1"/>
                <c:pt idx="0">
                  <c:v>Consolidated Revenue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32E7-9041-BE6E-FF345EC8980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32E7-9041-BE6E-FF345EC8980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32E7-9041-BE6E-FF345EC8980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32E7-9041-BE6E-FF345EC8980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'Q4- P&amp;L- Revenue'!$A$2:$A$5</c:f>
              <c:strCache>
                <c:ptCount val="4"/>
                <c:pt idx="0">
                  <c:v>Subscription revenues</c:v>
                </c:pt>
                <c:pt idx="1">
                  <c:v>Marketing and promotional
fees</c:v>
                </c:pt>
                <c:pt idx="2">
                  <c:v>Advertisement income</c:v>
                </c:pt>
                <c:pt idx="3">
                  <c:v>Others</c:v>
                </c:pt>
              </c:strCache>
            </c:strRef>
          </c:cat>
          <c:val>
            <c:numRef>
              <c:f>'Q4- P&amp;L- Revenue'!$B$2:$B$5</c:f>
              <c:numCache>
                <c:formatCode>0.0%</c:formatCode>
                <c:ptCount val="4"/>
                <c:pt idx="0">
                  <c:v>0.64294529000411349</c:v>
                </c:pt>
                <c:pt idx="1">
                  <c:v>0.14644179350061703</c:v>
                </c:pt>
                <c:pt idx="2">
                  <c:v>2.4681201151789386E-2</c:v>
                </c:pt>
                <c:pt idx="3">
                  <c:v>0.18593171534348005</c:v>
                </c:pt>
              </c:numCache>
            </c:numRef>
          </c:val>
          <c:extLst>
            <c:ext xmlns:c16="http://schemas.microsoft.com/office/drawing/2014/chart" uri="{C3380CC4-5D6E-409C-BE32-E72D297353CC}">
              <c16:uniqueId val="{00000008-32E7-9041-BE6E-FF345EC89805}"/>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'Q4-Expenses'!$B$1</c:f>
              <c:strCache>
                <c:ptCount val="1"/>
                <c:pt idx="0">
                  <c:v>Consolidated Expenses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A38-E044-8ECF-24E6F78F4D7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A38-E044-8ECF-24E6F78F4D7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A38-E044-8ECF-24E6F78F4D7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'Q4-Expenses'!$A$2:$A$4</c:f>
              <c:strCache>
                <c:ptCount val="3"/>
                <c:pt idx="0">
                  <c:v>Cost of goods &amp; services</c:v>
                </c:pt>
                <c:pt idx="1">
                  <c:v>Employee benefit expenses</c:v>
                </c:pt>
                <c:pt idx="2">
                  <c:v>Other expenses (including S&amp;D expenses)</c:v>
                </c:pt>
              </c:strCache>
            </c:strRef>
          </c:cat>
          <c:val>
            <c:numRef>
              <c:f>'Q4-Expenses'!$B$2:$B$4</c:f>
              <c:numCache>
                <c:formatCode>0.00%</c:formatCode>
                <c:ptCount val="3"/>
                <c:pt idx="0">
                  <c:v>0.70752776635129577</c:v>
                </c:pt>
                <c:pt idx="1">
                  <c:v>0.14603044014808722</c:v>
                </c:pt>
                <c:pt idx="2">
                  <c:v>0.43438914027149322</c:v>
                </c:pt>
              </c:numCache>
            </c:numRef>
          </c:val>
          <c:extLst>
            <c:ext xmlns:c16="http://schemas.microsoft.com/office/drawing/2014/chart" uri="{C3380CC4-5D6E-409C-BE32-E72D297353CC}">
              <c16:uniqueId val="{00000006-AA38-E044-8ECF-24E6F78F4D74}"/>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'Q4-Revenue break-up'!$B$1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4DA7-3F4A-A723-F642D240F235}"/>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4DA7-3F4A-A723-F642D240F235}"/>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4DA7-3F4A-A723-F642D240F235}"/>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4DA7-3F4A-A723-F642D240F235}"/>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4DA7-3F4A-A723-F642D240F23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'Q4-Revenue break-up'!$A$2:$A$6</c:f>
              <c:strCache>
                <c:ptCount val="4"/>
                <c:pt idx="0">
                  <c:v>Subscription revenues</c:v>
                </c:pt>
                <c:pt idx="1">
                  <c:v>Marketing and promotional fees</c:v>
                </c:pt>
                <c:pt idx="2">
                  <c:v>Advertisement income</c:v>
                </c:pt>
                <c:pt idx="3">
                  <c:v>Other income</c:v>
                </c:pt>
              </c:strCache>
            </c:strRef>
          </c:cat>
          <c:val>
            <c:numRef>
              <c:f>'Q4-Revenue break-up'!$B$2:$B$6</c:f>
              <c:numCache>
                <c:formatCode>#,##0</c:formatCode>
                <c:ptCount val="5"/>
                <c:pt idx="0">
                  <c:v>1563</c:v>
                </c:pt>
                <c:pt idx="1">
                  <c:v>356</c:v>
                </c:pt>
                <c:pt idx="2">
                  <c:v>60</c:v>
                </c:pt>
                <c:pt idx="3">
                  <c:v>452</c:v>
                </c:pt>
              </c:numCache>
            </c:numRef>
          </c:val>
          <c:extLst>
            <c:ext xmlns:c16="http://schemas.microsoft.com/office/drawing/2014/chart" uri="{C3380CC4-5D6E-409C-BE32-E72D297353CC}">
              <c16:uniqueId val="{0000000A-4DA7-3F4A-A723-F642D240F235}"/>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'FY- Revenue'!$B$1</c:f>
              <c:strCache>
                <c:ptCount val="1"/>
                <c:pt idx="0">
                  <c:v>Consolidated Revenue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EC3A-9E4A-ABE4-C7094F4C173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EC3A-9E4A-ABE4-C7094F4C1734}"/>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EC3A-9E4A-ABE4-C7094F4C1734}"/>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EC3A-9E4A-ABE4-C7094F4C173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'FY- Revenue'!$A$2:$A$5</c:f>
              <c:strCache>
                <c:ptCount val="4"/>
                <c:pt idx="0">
                  <c:v>Subscription revenues
</c:v>
                </c:pt>
                <c:pt idx="1">
                  <c:v>Marketing and promotional
fees</c:v>
                </c:pt>
                <c:pt idx="2">
                  <c:v>Advertisement income</c:v>
                </c:pt>
                <c:pt idx="3">
                  <c:v>Others</c:v>
                </c:pt>
              </c:strCache>
            </c:strRef>
          </c:cat>
          <c:val>
            <c:numRef>
              <c:f>'FY- Revenue'!$B$2:$B$5</c:f>
              <c:numCache>
                <c:formatCode>0.0%</c:formatCode>
                <c:ptCount val="4"/>
                <c:pt idx="0">
                  <c:v>0.76227745764169608</c:v>
                </c:pt>
                <c:pt idx="1">
                  <c:v>0.12126945901780339</c:v>
                </c:pt>
                <c:pt idx="2">
                  <c:v>2.1931710673432529E-2</c:v>
                </c:pt>
                <c:pt idx="3">
                  <c:v>9.4521372667068032E-2</c:v>
                </c:pt>
              </c:numCache>
            </c:numRef>
          </c:val>
          <c:extLst>
            <c:ext xmlns:c16="http://schemas.microsoft.com/office/drawing/2014/chart" uri="{C3380CC4-5D6E-409C-BE32-E72D297353CC}">
              <c16:uniqueId val="{00000008-EC3A-9E4A-ABE4-C7094F4C1734}"/>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'FY-Expenses'!$B$1</c:f>
              <c:strCache>
                <c:ptCount val="1"/>
                <c:pt idx="0">
                  <c:v>Consolidated Expense</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A9D-6845-AFB8-319F91B945F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A9D-6845-AFB8-319F91B945F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A9D-6845-AFB8-319F91B945F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'FY-Expenses'!$A$2:$A$4</c:f>
              <c:strCache>
                <c:ptCount val="3"/>
                <c:pt idx="0">
                  <c:v>Cost of goods &amp; services</c:v>
                </c:pt>
                <c:pt idx="1">
                  <c:v>Employee benefit expenses
</c:v>
                </c:pt>
                <c:pt idx="2">
                  <c:v>Other expenses (Including S&amp;D exp.)
</c:v>
                </c:pt>
              </c:strCache>
            </c:strRef>
          </c:cat>
          <c:val>
            <c:numRef>
              <c:f>'FY-Expenses'!$B$2:$B$4</c:f>
              <c:numCache>
                <c:formatCode>0.0%</c:formatCode>
                <c:ptCount val="3"/>
                <c:pt idx="0">
                  <c:v>0.54034061586100124</c:v>
                </c:pt>
                <c:pt idx="1">
                  <c:v>0.13461207638052641</c:v>
                </c:pt>
                <c:pt idx="2">
                  <c:v>0.33098228109409944</c:v>
                </c:pt>
              </c:numCache>
            </c:numRef>
          </c:val>
          <c:extLst>
            <c:ext xmlns:c16="http://schemas.microsoft.com/office/drawing/2014/chart" uri="{C3380CC4-5D6E-409C-BE32-E72D297353CC}">
              <c16:uniqueId val="{00000006-AA9D-6845-AFB8-319F91B945F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'FY- Revenue break-up'!$B$1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B39E-9940-9E8B-54EB196EEC68}"/>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B39E-9940-9E8B-54EB196EEC68}"/>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B39E-9940-9E8B-54EB196EEC68}"/>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B39E-9940-9E8B-54EB196EEC68}"/>
              </c:ext>
            </c:extLst>
          </c:dPt>
          <c:dPt>
            <c:idx val="4"/>
            <c:bubble3D val="0"/>
            <c:spPr>
              <a:solidFill>
                <a:schemeClr val="accent5"/>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B39E-9940-9E8B-54EB196EEC68}"/>
              </c:ext>
            </c:extLst>
          </c:dPt>
          <c:dLbls>
            <c:dLbl>
              <c:idx val="1"/>
              <c:layout>
                <c:manualLayout>
                  <c:x val="3.93138670166229E-2"/>
                  <c:y val="7.753426655001458E-2"/>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0486111111111111"/>
                      <c:h val="9.8171478565179354E-2"/>
                    </c:manualLayout>
                  </c15:layout>
                </c:ext>
                <c:ext xmlns:c16="http://schemas.microsoft.com/office/drawing/2014/chart" uri="{C3380CC4-5D6E-409C-BE32-E72D297353CC}">
                  <c16:uniqueId val="{00000003-B39E-9940-9E8B-54EB196EEC68}"/>
                </c:ext>
              </c:extLst>
            </c:dLbl>
            <c:dLbl>
              <c:idx val="3"/>
              <c:layout>
                <c:manualLayout>
                  <c:x val="3.4670384951881017E-2"/>
                  <c:y val="4.283136482939632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39E-9940-9E8B-54EB196EEC6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'FY- Revenue break-up'!$A$2:$A$6</c:f>
              <c:strCache>
                <c:ptCount val="4"/>
                <c:pt idx="0">
                  <c:v>Subscription revenues</c:v>
                </c:pt>
                <c:pt idx="1">
                  <c:v>Marketing and promotional fees</c:v>
                </c:pt>
                <c:pt idx="2">
                  <c:v>Advertisement income</c:v>
                </c:pt>
                <c:pt idx="3">
                  <c:v>Teleport services, CPE &amp; Other</c:v>
                </c:pt>
              </c:strCache>
            </c:strRef>
          </c:cat>
          <c:val>
            <c:numRef>
              <c:f>'FY- Revenue break-up'!$B$2:$B$6</c:f>
              <c:numCache>
                <c:formatCode>_(* #,##0_);_(* \(#,##0\);_(* "-"??_);_(@_)</c:formatCode>
                <c:ptCount val="5"/>
                <c:pt idx="0">
                  <c:v>8863</c:v>
                </c:pt>
                <c:pt idx="1">
                  <c:v>1410</c:v>
                </c:pt>
                <c:pt idx="2">
                  <c:v>255</c:v>
                </c:pt>
                <c:pt idx="3">
                  <c:v>1099</c:v>
                </c:pt>
              </c:numCache>
            </c:numRef>
          </c:val>
          <c:extLst>
            <c:ext xmlns:c16="http://schemas.microsoft.com/office/drawing/2014/chart" uri="{C3380CC4-5D6E-409C-BE32-E72D297353CC}">
              <c16:uniqueId val="{0000000A-B39E-9940-9E8B-54EB196EEC68}"/>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9A3AF7-8149-E635-DF4F-80CAAD9F2D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D95A63-7460-A1B5-93D9-3859CB0193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9541B-95F4-6D43-A9D5-0844EF2C9746}" type="datetimeFigureOut">
              <a:rPr lang="en-US" smtClean="0"/>
              <a:t>6/16/26</a:t>
            </a:fld>
            <a:endParaRPr lang="en-US"/>
          </a:p>
        </p:txBody>
      </p:sp>
      <p:sp>
        <p:nvSpPr>
          <p:cNvPr id="4" name="Footer Placeholder 3">
            <a:extLst>
              <a:ext uri="{FF2B5EF4-FFF2-40B4-BE49-F238E27FC236}">
                <a16:creationId xmlns:a16="http://schemas.microsoft.com/office/drawing/2014/main" id="{3FBE88E0-32E8-E3A9-62EE-6443E03830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427E77-F14D-5107-565E-7CF7C104D3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C5DFE4-6BD0-FD42-87E2-902E0BFCFE57}" type="slidenum">
              <a:rPr lang="en-US" smtClean="0"/>
              <a:t>‹#›</a:t>
            </a:fld>
            <a:endParaRPr lang="en-US"/>
          </a:p>
        </p:txBody>
      </p:sp>
    </p:spTree>
    <p:extLst>
      <p:ext uri="{BB962C8B-B14F-4D97-AF65-F5344CB8AC3E}">
        <p14:creationId xmlns:p14="http://schemas.microsoft.com/office/powerpoint/2010/main" val="2202146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AAD87F-CB49-EB4C-8721-858F8437837A}" type="datetimeFigureOut">
              <a:rPr lang="en-US" smtClean="0"/>
              <a:t>6/16/26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94817C-34DA-D84C-8211-B6DF08135859}" type="slidenum">
              <a:rPr lang="en-US" smtClean="0"/>
              <a:t>‹#›</a:t>
            </a:fld>
            <a:endParaRPr lang="en-US"/>
          </a:p>
        </p:txBody>
      </p:sp>
    </p:spTree>
    <p:extLst>
      <p:ext uri="{BB962C8B-B14F-4D97-AF65-F5344CB8AC3E}">
        <p14:creationId xmlns:p14="http://schemas.microsoft.com/office/powerpoint/2010/main" val="2468817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9ADD477-85E3-6542-9766-74A838532E23}" type="datetime1">
              <a:rPr lang="en-IN" smtClean="0"/>
              <a:t>16/06/26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pic>
        <p:nvPicPr>
          <p:cNvPr id="8" name="Picture 7" descr="A logo of a television company&#10;&#10;AI-generated content may be incorrect.">
            <a:extLst>
              <a:ext uri="{FF2B5EF4-FFF2-40B4-BE49-F238E27FC236}">
                <a16:creationId xmlns:a16="http://schemas.microsoft.com/office/drawing/2014/main" id="{C57F06AC-5D9D-6FF7-C76E-3E92730111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2200" y="34923"/>
            <a:ext cx="1980000" cy="792000"/>
          </a:xfrm>
          <a:prstGeom prst="rect">
            <a:avLst/>
          </a:prstGeom>
        </p:spPr>
      </p:pic>
    </p:spTree>
    <p:extLst>
      <p:ext uri="{BB962C8B-B14F-4D97-AF65-F5344CB8AC3E}">
        <p14:creationId xmlns:p14="http://schemas.microsoft.com/office/powerpoint/2010/main" val="10910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CC54EE-0DCA-C34A-A33C-0CAC7B5F7A6F}" type="datetime1">
              <a:rPr lang="en-IN" smtClean="0"/>
              <a:t>16/06/26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36493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5773A0D-0506-C647-8408-E2244E9EBE0D}" type="datetime1">
              <a:rPr lang="en-IN" smtClean="0"/>
              <a:t>16/06/26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965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N"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p>
            <a:fld id="{403FC111-1E34-4B49-9841-4BFF816F236C}" type="datetime1">
              <a:rPr lang="en-IN" smtClean="0"/>
              <a:t>16/06/26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03583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F0D000-E180-8349-8F8C-464C9CBAF24F}" type="datetime1">
              <a:rPr lang="en-IN" smtClean="0"/>
              <a:t>16/06/26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094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C3DB574-CBA7-3244-BFE2-E0137E338253}" type="datetime1">
              <a:rPr lang="en-IN" smtClean="0"/>
              <a:t>16/06/26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19751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98A2CD3A-E2F0-0B49-A7CD-AAD30D831255}" type="datetime1">
              <a:rPr lang="en-IN" smtClean="0"/>
              <a:t>16/06/26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323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4563E6A-09C6-9340-9BB6-F3566C25E91D}" type="datetime1">
              <a:rPr lang="en-IN" smtClean="0"/>
              <a:t>16/06/26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84114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FC480-F02F-C54D-A581-C8B94EDF2ADC}" type="datetime1">
              <a:rPr lang="en-IN" smtClean="0"/>
              <a:t>16/06/26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283687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7080C73-525B-DF4F-857F-30CA5D1EA5AA}" type="datetime1">
              <a:rPr lang="en-IN" smtClean="0"/>
              <a:t>16/06/26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81059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0AD57-4FA6-D648-8BA1-74FE78E51A44}" type="datetime1">
              <a:rPr lang="en-IN" smtClean="0"/>
              <a:t>16/06/26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7B9B95D-F2CB-4CF3-B3AD-796D80689AB1}" type="slidenum">
              <a:rPr lang="en-IN" smtClean="0"/>
              <a:t>‹#›</a:t>
            </a:fld>
            <a:endParaRPr lang="en-IN"/>
          </a:p>
        </p:txBody>
      </p:sp>
    </p:spTree>
    <p:extLst>
      <p:ext uri="{BB962C8B-B14F-4D97-AF65-F5344CB8AC3E}">
        <p14:creationId xmlns:p14="http://schemas.microsoft.com/office/powerpoint/2010/main" val="117300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34F04-204A-E34E-9596-ECF3866C7F09}" type="datetime1">
              <a:rPr lang="en-IN" smtClean="0"/>
              <a:t>16/06/26</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9B95D-F2CB-4CF3-B3AD-796D80689AB1}" type="slidenum">
              <a:rPr lang="en-IN" smtClean="0"/>
              <a:t>‹#›</a:t>
            </a:fld>
            <a:endParaRPr lang="en-IN"/>
          </a:p>
        </p:txBody>
      </p:sp>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t="97458"/>
          <a:stretch/>
        </p:blipFill>
        <p:spPr>
          <a:xfrm>
            <a:off x="0" y="6677890"/>
            <a:ext cx="12192000" cy="174013"/>
          </a:xfrm>
          <a:prstGeom prst="rect">
            <a:avLst/>
          </a:prstGeom>
        </p:spPr>
      </p:pic>
      <p:pic>
        <p:nvPicPr>
          <p:cNvPr id="10" name="Picture 9" descr="A logo of a television company&#10;&#10;AI-generated content may be incorrect.">
            <a:extLst>
              <a:ext uri="{FF2B5EF4-FFF2-40B4-BE49-F238E27FC236}">
                <a16:creationId xmlns:a16="http://schemas.microsoft.com/office/drawing/2014/main" id="{21BF84B2-2235-9F29-C0C7-C4ABF406B20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742714" y="88172"/>
            <a:ext cx="2209799" cy="883919"/>
          </a:xfrm>
          <a:prstGeom prst="rect">
            <a:avLst/>
          </a:prstGeom>
        </p:spPr>
      </p:pic>
    </p:spTree>
    <p:extLst>
      <p:ext uri="{BB962C8B-B14F-4D97-AF65-F5344CB8AC3E}">
        <p14:creationId xmlns:p14="http://schemas.microsoft.com/office/powerpoint/2010/main" val="3054223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BD96CE-9F6B-21DD-87AF-0243BE3CF099}"/>
              </a:ext>
            </a:extLst>
          </p:cNvPr>
          <p:cNvSpPr>
            <a:spLocks noGrp="1"/>
          </p:cNvSpPr>
          <p:nvPr>
            <p:ph type="sldNum" sz="quarter" idx="12"/>
          </p:nvPr>
        </p:nvSpPr>
        <p:spPr/>
        <p:txBody>
          <a:bodyPr/>
          <a:lstStyle/>
          <a:p>
            <a:fld id="{C7B9B95D-F2CB-4CF3-B3AD-796D80689AB1}" type="slidenum">
              <a:rPr lang="en-IN" smtClean="0"/>
              <a:t>1</a:t>
            </a:fld>
            <a:endParaRPr lang="en-IN"/>
          </a:p>
        </p:txBody>
      </p:sp>
      <p:sp>
        <p:nvSpPr>
          <p:cNvPr id="5" name="Rectangle 4">
            <a:extLst>
              <a:ext uri="{FF2B5EF4-FFF2-40B4-BE49-F238E27FC236}">
                <a16:creationId xmlns:a16="http://schemas.microsoft.com/office/drawing/2014/main" id="{0EF71D15-53BD-E26B-A27E-1F10E92E2866}"/>
              </a:ext>
            </a:extLst>
          </p:cNvPr>
          <p:cNvSpPr/>
          <p:nvPr/>
        </p:nvSpPr>
        <p:spPr>
          <a:xfrm>
            <a:off x="2773855" y="2160421"/>
            <a:ext cx="6248378" cy="923330"/>
          </a:xfrm>
          <a:prstGeom prst="rect">
            <a:avLst/>
          </a:prstGeom>
        </p:spPr>
        <p:txBody>
          <a:bodyPr wrap="none">
            <a:spAutoFit/>
          </a:bodyPr>
          <a:lstStyle/>
          <a:p>
            <a:pPr algn="ctr"/>
            <a:r>
              <a:rPr lang="en-US" sz="5400" b="1" dirty="0">
                <a:solidFill>
                  <a:srgbClr val="002060"/>
                </a:solidFill>
              </a:rPr>
              <a:t>Dish TV India Limited</a:t>
            </a:r>
          </a:p>
        </p:txBody>
      </p:sp>
      <p:sp>
        <p:nvSpPr>
          <p:cNvPr id="6" name="Rectangle 5">
            <a:extLst>
              <a:ext uri="{FF2B5EF4-FFF2-40B4-BE49-F238E27FC236}">
                <a16:creationId xmlns:a16="http://schemas.microsoft.com/office/drawing/2014/main" id="{3CCC0F85-70AB-28DC-A6C4-C4B3F51824CA}"/>
              </a:ext>
            </a:extLst>
          </p:cNvPr>
          <p:cNvSpPr/>
          <p:nvPr/>
        </p:nvSpPr>
        <p:spPr>
          <a:xfrm>
            <a:off x="4051159" y="2880365"/>
            <a:ext cx="3555782" cy="754053"/>
          </a:xfrm>
          <a:prstGeom prst="rect">
            <a:avLst/>
          </a:prstGeom>
        </p:spPr>
        <p:txBody>
          <a:bodyPr wrap="none">
            <a:spAutoFit/>
          </a:bodyPr>
          <a:lstStyle/>
          <a:p>
            <a:pPr algn="ctr"/>
            <a:r>
              <a:rPr lang="en-US" sz="2800" dirty="0">
                <a:solidFill>
                  <a:schemeClr val="tx1">
                    <a:lumMod val="65000"/>
                    <a:lumOff val="35000"/>
                  </a:schemeClr>
                </a:solidFill>
                <a:latin typeface="Lato Light" panose="020F0302020204030203" pitchFamily="34" charset="0"/>
              </a:rPr>
              <a:t>Earnings Presentation</a:t>
            </a:r>
          </a:p>
          <a:p>
            <a:pPr algn="ctr"/>
            <a:r>
              <a:rPr lang="en-US" sz="1500" dirty="0">
                <a:solidFill>
                  <a:schemeClr val="tx1">
                    <a:lumMod val="65000"/>
                    <a:lumOff val="35000"/>
                  </a:schemeClr>
                </a:solidFill>
                <a:latin typeface="Lato Light" panose="020F0302020204030203" pitchFamily="34" charset="0"/>
              </a:rPr>
              <a:t>Year &amp; Quarter Ended March 31, 2026</a:t>
            </a:r>
          </a:p>
        </p:txBody>
      </p:sp>
      <p:sp>
        <p:nvSpPr>
          <p:cNvPr id="7" name="TextBox 6">
            <a:extLst>
              <a:ext uri="{FF2B5EF4-FFF2-40B4-BE49-F238E27FC236}">
                <a16:creationId xmlns:a16="http://schemas.microsoft.com/office/drawing/2014/main" id="{6EB82A9F-4883-C856-9566-AC354F44436F}"/>
              </a:ext>
            </a:extLst>
          </p:cNvPr>
          <p:cNvSpPr txBox="1"/>
          <p:nvPr/>
        </p:nvSpPr>
        <p:spPr>
          <a:xfrm>
            <a:off x="3122587" y="3713968"/>
            <a:ext cx="5899646" cy="307777"/>
          </a:xfrm>
          <a:prstGeom prst="rect">
            <a:avLst/>
          </a:prstGeom>
          <a:gradFill flip="none" rotWithShape="1">
            <a:gsLst>
              <a:gs pos="0">
                <a:srgbClr val="8FA2D4">
                  <a:tint val="66000"/>
                  <a:satMod val="160000"/>
                </a:srgbClr>
              </a:gs>
              <a:gs pos="50000">
                <a:srgbClr val="8FA2D4">
                  <a:tint val="44500"/>
                  <a:satMod val="160000"/>
                </a:srgbClr>
              </a:gs>
              <a:gs pos="100000">
                <a:srgbClr val="8FA2D4">
                  <a:tint val="23500"/>
                  <a:satMod val="160000"/>
                </a:srgbClr>
              </a:gs>
            </a:gsLst>
            <a:lin ang="5400000" scaled="1"/>
            <a:tileRect/>
          </a:gradFill>
        </p:spPr>
        <p:txBody>
          <a:bodyPr wrap="square" rtlCol="0">
            <a:spAutoFit/>
          </a:bodyPr>
          <a:lstStyle/>
          <a:p>
            <a:pPr algn="ctr"/>
            <a:r>
              <a:rPr lang="en-US" sz="1400" dirty="0">
                <a:latin typeface="Lato Light" panose="020F0302020204030203"/>
              </a:rPr>
              <a:t>Stock Code: BSE - 532839 NSE- DISHTV LSE: DTVL</a:t>
            </a:r>
          </a:p>
        </p:txBody>
      </p:sp>
    </p:spTree>
    <p:extLst>
      <p:ext uri="{BB962C8B-B14F-4D97-AF65-F5344CB8AC3E}">
        <p14:creationId xmlns:p14="http://schemas.microsoft.com/office/powerpoint/2010/main" val="3945329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84581EE-E7B3-D1E0-A3A3-4AB883801BDB}"/>
              </a:ext>
            </a:extLst>
          </p:cNvPr>
          <p:cNvSpPr txBox="1">
            <a:spLocks/>
          </p:cNvSpPr>
          <p:nvPr/>
        </p:nvSpPr>
        <p:spPr>
          <a:xfrm>
            <a:off x="0" y="25758"/>
            <a:ext cx="60452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Dish TV maintains debt-free status</a:t>
            </a:r>
            <a:endParaRPr lang="en-US" dirty="0"/>
          </a:p>
        </p:txBody>
      </p:sp>
      <p:sp>
        <p:nvSpPr>
          <p:cNvPr id="2" name="Slide Number Placeholder 1">
            <a:extLst>
              <a:ext uri="{FF2B5EF4-FFF2-40B4-BE49-F238E27FC236}">
                <a16:creationId xmlns:a16="http://schemas.microsoft.com/office/drawing/2014/main" id="{B00D7A66-B8EA-CA05-3DCC-A5551B3A6DC3}"/>
              </a:ext>
            </a:extLst>
          </p:cNvPr>
          <p:cNvSpPr>
            <a:spLocks noGrp="1"/>
          </p:cNvSpPr>
          <p:nvPr>
            <p:ph type="sldNum" sz="quarter" idx="12"/>
          </p:nvPr>
        </p:nvSpPr>
        <p:spPr/>
        <p:txBody>
          <a:bodyPr/>
          <a:lstStyle/>
          <a:p>
            <a:fld id="{C7B9B95D-F2CB-4CF3-B3AD-796D80689AB1}" type="slidenum">
              <a:rPr lang="en-IN" smtClean="0"/>
              <a:t>10</a:t>
            </a:fld>
            <a:endParaRPr lang="en-IN"/>
          </a:p>
        </p:txBody>
      </p:sp>
      <p:graphicFrame>
        <p:nvGraphicFramePr>
          <p:cNvPr id="4" name="Chart 3">
            <a:extLst>
              <a:ext uri="{FF2B5EF4-FFF2-40B4-BE49-F238E27FC236}">
                <a16:creationId xmlns:a16="http://schemas.microsoft.com/office/drawing/2014/main" id="{98B8191F-568A-9355-88E6-A0AEEE4BEC8E}"/>
              </a:ext>
            </a:extLst>
          </p:cNvPr>
          <p:cNvGraphicFramePr/>
          <p:nvPr>
            <p:extLst>
              <p:ext uri="{D42A27DB-BD31-4B8C-83A1-F6EECF244321}">
                <p14:modId xmlns:p14="http://schemas.microsoft.com/office/powerpoint/2010/main" val="1649110944"/>
              </p:ext>
            </p:extLst>
          </p:nvPr>
        </p:nvGraphicFramePr>
        <p:xfrm>
          <a:off x="1016000" y="1349375"/>
          <a:ext cx="10135265" cy="4459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897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ECE917-8EDD-C81D-7969-991FEDFF57CF}"/>
              </a:ext>
            </a:extLst>
          </p:cNvPr>
          <p:cNvSpPr txBox="1">
            <a:spLocks/>
          </p:cNvSpPr>
          <p:nvPr/>
        </p:nvSpPr>
        <p:spPr>
          <a:xfrm>
            <a:off x="0" y="25758"/>
            <a:ext cx="45974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i="1" dirty="0" err="1">
                <a:solidFill>
                  <a:schemeClr val="tx1"/>
                </a:solidFill>
                <a:latin typeface="Lato Bold" panose="020F0802020204030203" pitchFamily="34" charset="0"/>
                <a:ea typeface="+mn-ea"/>
                <a:cs typeface="+mn-cs"/>
              </a:rPr>
              <a:t>Watcho</a:t>
            </a:r>
            <a:r>
              <a:rPr lang="en-IN" sz="2800" b="1" i="1" dirty="0">
                <a:solidFill>
                  <a:srgbClr val="27A4B6"/>
                </a:solidFill>
                <a:latin typeface="Lato Bold" panose="020F0802020204030203" pitchFamily="34" charset="0"/>
                <a:ea typeface="+mn-ea"/>
                <a:cs typeface="+mn-cs"/>
              </a:rPr>
              <a:t> </a:t>
            </a:r>
            <a:r>
              <a:rPr lang="en-IN" sz="2800" b="1" i="1" dirty="0">
                <a:latin typeface="Lato Bold" panose="020F0802020204030203" pitchFamily="34" charset="0"/>
                <a:ea typeface="+mn-ea"/>
                <a:cs typeface="+mn-cs"/>
              </a:rPr>
              <a:t>-</a:t>
            </a:r>
            <a:r>
              <a:rPr lang="en-IN" sz="2800" b="1" dirty="0">
                <a:latin typeface="Lato Bold" panose="020F0802020204030203" pitchFamily="34" charset="0"/>
              </a:rPr>
              <a:t> OTT aggregation</a:t>
            </a:r>
            <a:endParaRPr lang="en-US" dirty="0"/>
          </a:p>
        </p:txBody>
      </p:sp>
      <p:pic>
        <p:nvPicPr>
          <p:cNvPr id="16" name="Picture 15" descr="A advertisement for a movie&#10;&#10;Description automatically generated">
            <a:extLst>
              <a:ext uri="{FF2B5EF4-FFF2-40B4-BE49-F238E27FC236}">
                <a16:creationId xmlns:a16="http://schemas.microsoft.com/office/drawing/2014/main" id="{992F39EB-94B2-3148-706B-5CCBA579611E}"/>
              </a:ext>
            </a:extLst>
          </p:cNvPr>
          <p:cNvPicPr>
            <a:picLocks noChangeAspect="1"/>
          </p:cNvPicPr>
          <p:nvPr/>
        </p:nvPicPr>
        <p:blipFill rotWithShape="1">
          <a:blip r:embed="rId2">
            <a:extLst>
              <a:ext uri="{28A0092B-C50C-407E-A947-70E740481C1C}">
                <a14:useLocalDpi xmlns:a14="http://schemas.microsoft.com/office/drawing/2010/main" val="0"/>
              </a:ext>
            </a:extLst>
          </a:blip>
          <a:srcRect l="9709" t="6812" r="10002" b="6541"/>
          <a:stretch/>
        </p:blipFill>
        <p:spPr>
          <a:xfrm>
            <a:off x="8381942" y="963009"/>
            <a:ext cx="3608152" cy="5575903"/>
          </a:xfrm>
          <a:prstGeom prst="rect">
            <a:avLst/>
          </a:prstGeom>
        </p:spPr>
      </p:pic>
      <p:sp>
        <p:nvSpPr>
          <p:cNvPr id="2" name="Slide Number Placeholder 1">
            <a:extLst>
              <a:ext uri="{FF2B5EF4-FFF2-40B4-BE49-F238E27FC236}">
                <a16:creationId xmlns:a16="http://schemas.microsoft.com/office/drawing/2014/main" id="{549B8C46-1352-E5D3-A6EB-E57E71964F32}"/>
              </a:ext>
            </a:extLst>
          </p:cNvPr>
          <p:cNvSpPr>
            <a:spLocks noGrp="1"/>
          </p:cNvSpPr>
          <p:nvPr>
            <p:ph type="sldNum" sz="quarter" idx="12"/>
          </p:nvPr>
        </p:nvSpPr>
        <p:spPr/>
        <p:txBody>
          <a:bodyPr/>
          <a:lstStyle/>
          <a:p>
            <a:fld id="{C7B9B95D-F2CB-4CF3-B3AD-796D80689AB1}" type="slidenum">
              <a:rPr lang="en-IN" smtClean="0"/>
              <a:t>11</a:t>
            </a:fld>
            <a:endParaRPr lang="en-IN"/>
          </a:p>
        </p:txBody>
      </p:sp>
      <p:sp>
        <p:nvSpPr>
          <p:cNvPr id="13" name="TextBox 12">
            <a:extLst>
              <a:ext uri="{FF2B5EF4-FFF2-40B4-BE49-F238E27FC236}">
                <a16:creationId xmlns:a16="http://schemas.microsoft.com/office/drawing/2014/main" id="{3112DA16-D35F-6D10-9936-39A9821DF401}"/>
              </a:ext>
            </a:extLst>
          </p:cNvPr>
          <p:cNvSpPr txBox="1"/>
          <p:nvPr/>
        </p:nvSpPr>
        <p:spPr>
          <a:xfrm>
            <a:off x="3050498" y="3233091"/>
            <a:ext cx="6100996" cy="369332"/>
          </a:xfrm>
          <a:prstGeom prst="rect">
            <a:avLst/>
          </a:prstGeom>
          <a:noFill/>
        </p:spPr>
        <p:txBody>
          <a:bodyPr wrap="square">
            <a:spAutoFit/>
          </a:bodyPr>
          <a:lstStyle/>
          <a:p>
            <a:endParaRPr lang="en-US" dirty="0"/>
          </a:p>
        </p:txBody>
      </p:sp>
      <p:pic>
        <p:nvPicPr>
          <p:cNvPr id="14" name="Picture 13">
            <a:extLst>
              <a:ext uri="{FF2B5EF4-FFF2-40B4-BE49-F238E27FC236}">
                <a16:creationId xmlns:a16="http://schemas.microsoft.com/office/drawing/2014/main" id="{1803409D-98C0-19D1-DE8B-670A2A68A526}"/>
              </a:ext>
            </a:extLst>
          </p:cNvPr>
          <p:cNvPicPr>
            <a:picLocks noChangeAspect="1"/>
          </p:cNvPicPr>
          <p:nvPr/>
        </p:nvPicPr>
        <p:blipFill>
          <a:blip r:embed="rId3"/>
          <a:stretch>
            <a:fillRect/>
          </a:stretch>
        </p:blipFill>
        <p:spPr>
          <a:xfrm>
            <a:off x="144794" y="702411"/>
            <a:ext cx="3711483" cy="2232000"/>
          </a:xfrm>
          <a:prstGeom prst="rect">
            <a:avLst/>
          </a:prstGeom>
        </p:spPr>
      </p:pic>
      <p:pic>
        <p:nvPicPr>
          <p:cNvPr id="15" name="Picture 14">
            <a:extLst>
              <a:ext uri="{FF2B5EF4-FFF2-40B4-BE49-F238E27FC236}">
                <a16:creationId xmlns:a16="http://schemas.microsoft.com/office/drawing/2014/main" id="{57CC7BFC-E527-3DC4-7059-40A8603E9C01}"/>
              </a:ext>
            </a:extLst>
          </p:cNvPr>
          <p:cNvPicPr>
            <a:picLocks noChangeAspect="1"/>
          </p:cNvPicPr>
          <p:nvPr/>
        </p:nvPicPr>
        <p:blipFill>
          <a:blip r:embed="rId4"/>
          <a:stretch>
            <a:fillRect/>
          </a:stretch>
        </p:blipFill>
        <p:spPr>
          <a:xfrm>
            <a:off x="3930811" y="2946646"/>
            <a:ext cx="4376595" cy="3717130"/>
          </a:xfrm>
          <a:prstGeom prst="rect">
            <a:avLst/>
          </a:prstGeom>
        </p:spPr>
      </p:pic>
      <p:pic>
        <p:nvPicPr>
          <p:cNvPr id="6" name="Picture 5" descr="A red background with gold text and a gold ribbon&#10;&#10;AI-generated content may be incorrect.">
            <a:extLst>
              <a:ext uri="{FF2B5EF4-FFF2-40B4-BE49-F238E27FC236}">
                <a16:creationId xmlns:a16="http://schemas.microsoft.com/office/drawing/2014/main" id="{C25A1E71-C8B5-35BC-83E2-6D907B7092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94" y="3023589"/>
            <a:ext cx="3672000" cy="3672000"/>
          </a:xfrm>
          <a:prstGeom prst="rect">
            <a:avLst/>
          </a:prstGeom>
        </p:spPr>
      </p:pic>
      <p:pic>
        <p:nvPicPr>
          <p:cNvPr id="9" name="Picture 8" descr="A person in a tank top&#10;&#10;AI-generated content may be incorrect.">
            <a:extLst>
              <a:ext uri="{FF2B5EF4-FFF2-40B4-BE49-F238E27FC236}">
                <a16:creationId xmlns:a16="http://schemas.microsoft.com/office/drawing/2014/main" id="{0CB8FBAC-F575-4D29-2404-479B3E3F58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79681" y="837486"/>
            <a:ext cx="4278857" cy="1872000"/>
          </a:xfrm>
          <a:prstGeom prst="rect">
            <a:avLst/>
          </a:prstGeom>
        </p:spPr>
      </p:pic>
    </p:spTree>
    <p:extLst>
      <p:ext uri="{BB962C8B-B14F-4D97-AF65-F5344CB8AC3E}">
        <p14:creationId xmlns:p14="http://schemas.microsoft.com/office/powerpoint/2010/main" val="2526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2AC1CBE-9ABF-3DCB-E99F-4C4EA3DF7E9B}"/>
              </a:ext>
            </a:extLst>
          </p:cNvPr>
          <p:cNvSpPr txBox="1">
            <a:spLocks/>
          </p:cNvSpPr>
          <p:nvPr/>
        </p:nvSpPr>
        <p:spPr>
          <a:xfrm>
            <a:off x="0" y="25758"/>
            <a:ext cx="48260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i="1" dirty="0">
                <a:solidFill>
                  <a:schemeClr val="tx1"/>
                </a:solidFill>
                <a:latin typeface="Lato Bold" panose="020F0802020204030203" pitchFamily="34" charset="0"/>
              </a:rPr>
              <a:t>Watcho</a:t>
            </a:r>
            <a:r>
              <a:rPr lang="en-IN" sz="2800" b="1" i="1" dirty="0">
                <a:solidFill>
                  <a:srgbClr val="27A4B6"/>
                </a:solidFill>
                <a:latin typeface="Lato Bold" panose="020F0802020204030203" pitchFamily="34" charset="0"/>
              </a:rPr>
              <a:t> </a:t>
            </a:r>
            <a:r>
              <a:rPr lang="en-IN" sz="2800" b="1" dirty="0">
                <a:latin typeface="Lato Bold" panose="020F0802020204030203" pitchFamily="34" charset="0"/>
                <a:ea typeface="+mn-ea"/>
                <a:cs typeface="+mn-cs"/>
              </a:rPr>
              <a:t>- Downloads so far </a:t>
            </a:r>
            <a:endParaRPr lang="en-US" dirty="0"/>
          </a:p>
        </p:txBody>
      </p:sp>
      <p:graphicFrame>
        <p:nvGraphicFramePr>
          <p:cNvPr id="6" name="Chart 5">
            <a:extLst>
              <a:ext uri="{FF2B5EF4-FFF2-40B4-BE49-F238E27FC236}">
                <a16:creationId xmlns:a16="http://schemas.microsoft.com/office/drawing/2014/main" id="{35443E4D-B6B1-2CBC-3A84-7BAEBD1E3547}"/>
              </a:ext>
            </a:extLst>
          </p:cNvPr>
          <p:cNvGraphicFramePr/>
          <p:nvPr>
            <p:extLst>
              <p:ext uri="{D42A27DB-BD31-4B8C-83A1-F6EECF244321}">
                <p14:modId xmlns:p14="http://schemas.microsoft.com/office/powerpoint/2010/main" val="4189654305"/>
              </p:ext>
            </p:extLst>
          </p:nvPr>
        </p:nvGraphicFramePr>
        <p:xfrm>
          <a:off x="1084685" y="1435211"/>
          <a:ext cx="10022630" cy="4769746"/>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B999AE62-E671-362D-D5DD-7E816A850E0B}"/>
              </a:ext>
            </a:extLst>
          </p:cNvPr>
          <p:cNvSpPr>
            <a:spLocks noGrp="1"/>
          </p:cNvSpPr>
          <p:nvPr>
            <p:ph type="sldNum" sz="quarter" idx="12"/>
          </p:nvPr>
        </p:nvSpPr>
        <p:spPr/>
        <p:txBody>
          <a:bodyPr/>
          <a:lstStyle/>
          <a:p>
            <a:fld id="{C7B9B95D-F2CB-4CF3-B3AD-796D80689AB1}" type="slidenum">
              <a:rPr lang="en-IN" smtClean="0"/>
              <a:t>12</a:t>
            </a:fld>
            <a:endParaRPr lang="en-IN"/>
          </a:p>
        </p:txBody>
      </p:sp>
    </p:spTree>
    <p:extLst>
      <p:ext uri="{BB962C8B-B14F-4D97-AF65-F5344CB8AC3E}">
        <p14:creationId xmlns:p14="http://schemas.microsoft.com/office/powerpoint/2010/main" val="414101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4A7C39E-281B-FC68-39B9-521CA4688964}"/>
              </a:ext>
            </a:extLst>
          </p:cNvPr>
          <p:cNvSpPr txBox="1">
            <a:spLocks/>
          </p:cNvSpPr>
          <p:nvPr/>
        </p:nvSpPr>
        <p:spPr>
          <a:xfrm>
            <a:off x="2738773" y="2644775"/>
            <a:ext cx="6172200" cy="1676400"/>
          </a:xfrm>
          <a:prstGeom prst="rect">
            <a:avLst/>
          </a:prstGeom>
          <a:solidFill>
            <a:srgbClr val="ED4A24"/>
          </a:solidFill>
          <a:ln>
            <a:noFill/>
          </a:ln>
        </p:spPr>
        <p:txBody>
          <a:bodyPr vert="horz" lIns="91440" tIns="45720" rIns="91440" bIns="45720" rtlCol="0" anchor="ctr">
            <a:noAutofit/>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5400" b="1" dirty="0"/>
              <a:t>4Q FY26 Financials</a:t>
            </a:r>
          </a:p>
        </p:txBody>
      </p:sp>
      <p:sp>
        <p:nvSpPr>
          <p:cNvPr id="2" name="Slide Number Placeholder 1">
            <a:extLst>
              <a:ext uri="{FF2B5EF4-FFF2-40B4-BE49-F238E27FC236}">
                <a16:creationId xmlns:a16="http://schemas.microsoft.com/office/drawing/2014/main" id="{B3DE766C-770A-B648-3984-CBFF0C81DA16}"/>
              </a:ext>
            </a:extLst>
          </p:cNvPr>
          <p:cNvSpPr>
            <a:spLocks noGrp="1"/>
          </p:cNvSpPr>
          <p:nvPr>
            <p:ph type="sldNum" sz="quarter" idx="12"/>
          </p:nvPr>
        </p:nvSpPr>
        <p:spPr/>
        <p:txBody>
          <a:bodyPr/>
          <a:lstStyle/>
          <a:p>
            <a:fld id="{C7B9B95D-F2CB-4CF3-B3AD-796D80689AB1}" type="slidenum">
              <a:rPr lang="en-IN" smtClean="0"/>
              <a:t>13</a:t>
            </a:fld>
            <a:endParaRPr lang="en-IN"/>
          </a:p>
        </p:txBody>
      </p:sp>
    </p:spTree>
    <p:extLst>
      <p:ext uri="{BB962C8B-B14F-4D97-AF65-F5344CB8AC3E}">
        <p14:creationId xmlns:p14="http://schemas.microsoft.com/office/powerpoint/2010/main" val="1029483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D9EC2-C664-4EA0-1FD1-717A3D46FDEB}"/>
              </a:ext>
            </a:extLst>
          </p:cNvPr>
          <p:cNvSpPr txBox="1">
            <a:spLocks/>
          </p:cNvSpPr>
          <p:nvPr/>
        </p:nvSpPr>
        <p:spPr>
          <a:xfrm>
            <a:off x="0" y="25758"/>
            <a:ext cx="5130800" cy="609600"/>
          </a:xfrm>
          <a:prstGeom prst="rect">
            <a:avLst/>
          </a:prstGeom>
          <a:solidFill>
            <a:srgbClr val="ED4A24"/>
          </a:solidFill>
          <a:ln>
            <a:noFill/>
          </a:ln>
        </p:spPr>
        <p:txBody>
          <a:bodyPr vert="horz" lIns="91440" tIns="45720" rIns="91440" bIns="45720" rtlCol="0" anchor="ctr">
            <a:normAutofit fontScale="900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Quarterly performance metrics</a:t>
            </a:r>
            <a:endParaRPr lang="en-US" dirty="0"/>
          </a:p>
        </p:txBody>
      </p:sp>
      <p:sp>
        <p:nvSpPr>
          <p:cNvPr id="5" name="TextBox 1">
            <a:extLst>
              <a:ext uri="{FF2B5EF4-FFF2-40B4-BE49-F238E27FC236}">
                <a16:creationId xmlns:a16="http://schemas.microsoft.com/office/drawing/2014/main" id="{28D375CB-EB98-373E-980F-3C08046F9A2F}"/>
              </a:ext>
            </a:extLst>
          </p:cNvPr>
          <p:cNvSpPr txBox="1"/>
          <p:nvPr/>
        </p:nvSpPr>
        <p:spPr>
          <a:xfrm>
            <a:off x="8133085" y="6315902"/>
            <a:ext cx="2524836"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b="1" dirty="0">
                <a:solidFill>
                  <a:sysClr val="windowText" lastClr="000000"/>
                </a:solidFill>
              </a:rPr>
              <a:t>EBITDA margin – (28.8)%</a:t>
            </a:r>
            <a:endParaRPr lang="en-US" sz="1050" b="1" dirty="0">
              <a:solidFill>
                <a:sysClr val="windowText" lastClr="000000"/>
              </a:solidFill>
            </a:endParaRPr>
          </a:p>
        </p:txBody>
      </p:sp>
      <p:sp>
        <p:nvSpPr>
          <p:cNvPr id="13" name="TextBox 1">
            <a:extLst>
              <a:ext uri="{FF2B5EF4-FFF2-40B4-BE49-F238E27FC236}">
                <a16:creationId xmlns:a16="http://schemas.microsoft.com/office/drawing/2014/main" id="{017D33C8-DBDD-F025-D8A6-2DCFCD4C928D}"/>
              </a:ext>
            </a:extLst>
          </p:cNvPr>
          <p:cNvSpPr txBox="1"/>
          <p:nvPr/>
        </p:nvSpPr>
        <p:spPr>
          <a:xfrm>
            <a:off x="7801002" y="877788"/>
            <a:ext cx="2327991"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b="1" dirty="0">
                <a:solidFill>
                  <a:sysClr val="windowText" lastClr="000000"/>
                </a:solidFill>
              </a:rPr>
              <a:t>P&amp;L structure – 4Q FY26</a:t>
            </a:r>
          </a:p>
        </p:txBody>
      </p:sp>
      <p:sp>
        <p:nvSpPr>
          <p:cNvPr id="14" name="Slide Number Placeholder 13">
            <a:extLst>
              <a:ext uri="{FF2B5EF4-FFF2-40B4-BE49-F238E27FC236}">
                <a16:creationId xmlns:a16="http://schemas.microsoft.com/office/drawing/2014/main" id="{B22D8C92-C39D-80FD-B701-405A7CC7B90C}"/>
              </a:ext>
            </a:extLst>
          </p:cNvPr>
          <p:cNvSpPr>
            <a:spLocks noGrp="1"/>
          </p:cNvSpPr>
          <p:nvPr>
            <p:ph type="sldNum" sz="quarter" idx="12"/>
          </p:nvPr>
        </p:nvSpPr>
        <p:spPr/>
        <p:txBody>
          <a:bodyPr/>
          <a:lstStyle/>
          <a:p>
            <a:fld id="{C7B9B95D-F2CB-4CF3-B3AD-796D80689AB1}" type="slidenum">
              <a:rPr lang="en-IN" smtClean="0"/>
              <a:t>14</a:t>
            </a:fld>
            <a:endParaRPr lang="en-IN" dirty="0"/>
          </a:p>
        </p:txBody>
      </p:sp>
      <p:sp>
        <p:nvSpPr>
          <p:cNvPr id="11" name="Bent-Up Arrow 6">
            <a:extLst>
              <a:ext uri="{FF2B5EF4-FFF2-40B4-BE49-F238E27FC236}">
                <a16:creationId xmlns:a16="http://schemas.microsoft.com/office/drawing/2014/main" id="{91A45182-C8D9-EEE3-1F10-40F7F16210FA}"/>
              </a:ext>
            </a:extLst>
          </p:cNvPr>
          <p:cNvSpPr/>
          <p:nvPr/>
        </p:nvSpPr>
        <p:spPr>
          <a:xfrm rot="5400000">
            <a:off x="582161" y="2399323"/>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ounded Rectangle 11">
            <a:extLst>
              <a:ext uri="{FF2B5EF4-FFF2-40B4-BE49-F238E27FC236}">
                <a16:creationId xmlns:a16="http://schemas.microsoft.com/office/drawing/2014/main" id="{0CB73DD1-6C9F-229B-FFE0-789F6F8EDB29}"/>
              </a:ext>
            </a:extLst>
          </p:cNvPr>
          <p:cNvSpPr/>
          <p:nvPr/>
        </p:nvSpPr>
        <p:spPr>
          <a:xfrm>
            <a:off x="440011" y="1304236"/>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chemeClr val="tx1"/>
                </a:solidFill>
                <a:latin typeface="Lato Light" panose="020F0302020204030203"/>
              </a:rPr>
              <a:t>Subscription revenues</a:t>
            </a:r>
          </a:p>
          <a:p>
            <a:pPr marL="347472" indent="-347472" algn="ctr">
              <a:spcBef>
                <a:spcPts val="0"/>
              </a:spcBef>
              <a:spcAft>
                <a:spcPts val="0"/>
              </a:spcAft>
            </a:pPr>
            <a:endParaRPr lang="en-IN" sz="1400" dirty="0">
              <a:solidFill>
                <a:srgbClr val="FF0000"/>
              </a:solidFill>
              <a:latin typeface="Lato Light" panose="020F0302020204030203"/>
            </a:endParaRPr>
          </a:p>
          <a:p>
            <a:pPr marL="347472" indent="-347472" algn="ctr"/>
            <a:r>
              <a:rPr lang="en-IN" sz="1400" dirty="0">
                <a:solidFill>
                  <a:schemeClr val="tx1"/>
                </a:solidFill>
                <a:latin typeface="Lato Light" panose="020F0302020204030203"/>
              </a:rPr>
              <a:t>Rs. 1,563 million</a:t>
            </a:r>
            <a:endParaRPr lang="en-IN" sz="1400" dirty="0">
              <a:solidFill>
                <a:schemeClr val="tx1"/>
              </a:solidFill>
            </a:endParaRPr>
          </a:p>
        </p:txBody>
      </p:sp>
      <p:sp>
        <p:nvSpPr>
          <p:cNvPr id="15" name="Bent-Up Arrow 34">
            <a:extLst>
              <a:ext uri="{FF2B5EF4-FFF2-40B4-BE49-F238E27FC236}">
                <a16:creationId xmlns:a16="http://schemas.microsoft.com/office/drawing/2014/main" id="{E66A2325-C26B-83F2-F9E3-A79C82BD6FC8}"/>
              </a:ext>
            </a:extLst>
          </p:cNvPr>
          <p:cNvSpPr/>
          <p:nvPr/>
        </p:nvSpPr>
        <p:spPr>
          <a:xfrm rot="5400000">
            <a:off x="1762938" y="3630237"/>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Bent-Up Arrow 36">
            <a:extLst>
              <a:ext uri="{FF2B5EF4-FFF2-40B4-BE49-F238E27FC236}">
                <a16:creationId xmlns:a16="http://schemas.microsoft.com/office/drawing/2014/main" id="{CB746810-CE5F-3FBF-AB1D-9E61102F716E}"/>
              </a:ext>
            </a:extLst>
          </p:cNvPr>
          <p:cNvSpPr/>
          <p:nvPr/>
        </p:nvSpPr>
        <p:spPr>
          <a:xfrm rot="5400000">
            <a:off x="2928309" y="4810599"/>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ounded Rectangle 18">
            <a:extLst>
              <a:ext uri="{FF2B5EF4-FFF2-40B4-BE49-F238E27FC236}">
                <a16:creationId xmlns:a16="http://schemas.microsoft.com/office/drawing/2014/main" id="{22C23737-BFBD-9F3B-9521-A74618AD93B7}"/>
              </a:ext>
            </a:extLst>
          </p:cNvPr>
          <p:cNvSpPr/>
          <p:nvPr/>
        </p:nvSpPr>
        <p:spPr>
          <a:xfrm>
            <a:off x="1572258" y="2453829"/>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Operating revenues</a:t>
            </a:r>
          </a:p>
          <a:p>
            <a:pPr marL="347472" indent="-347472" algn="ctr">
              <a:spcBef>
                <a:spcPts val="0"/>
              </a:spcBef>
              <a:spcAft>
                <a:spcPts val="0"/>
              </a:spcAft>
            </a:pPr>
            <a:endParaRPr lang="en-IN" sz="1400" dirty="0">
              <a:solidFill>
                <a:sysClr val="windowText" lastClr="000000"/>
              </a:solidFill>
              <a:latin typeface="Lato Light" panose="020F0302020204030203"/>
            </a:endParaRPr>
          </a:p>
          <a:p>
            <a:pPr marL="347472" indent="-347472" algn="ctr">
              <a:spcBef>
                <a:spcPts val="0"/>
              </a:spcBef>
              <a:spcAft>
                <a:spcPts val="0"/>
              </a:spcAft>
            </a:pPr>
            <a:r>
              <a:rPr lang="en-IN" sz="1400" dirty="0">
                <a:solidFill>
                  <a:sysClr val="windowText" lastClr="000000"/>
                </a:solidFill>
                <a:latin typeface="Lato Light" panose="020F0302020204030203"/>
              </a:rPr>
              <a:t>Rs. 2,431 million</a:t>
            </a:r>
            <a:endParaRPr lang="en-IN" sz="1400" dirty="0">
              <a:solidFill>
                <a:sysClr val="windowText" lastClr="000000"/>
              </a:solidFill>
            </a:endParaRPr>
          </a:p>
        </p:txBody>
      </p:sp>
      <p:sp>
        <p:nvSpPr>
          <p:cNvPr id="20" name="Rounded Rectangle 19">
            <a:extLst>
              <a:ext uri="{FF2B5EF4-FFF2-40B4-BE49-F238E27FC236}">
                <a16:creationId xmlns:a16="http://schemas.microsoft.com/office/drawing/2014/main" id="{BB12A344-3CB3-1E58-10A2-3439525EC9B4}"/>
              </a:ext>
            </a:extLst>
          </p:cNvPr>
          <p:cNvSpPr/>
          <p:nvPr/>
        </p:nvSpPr>
        <p:spPr>
          <a:xfrm>
            <a:off x="2796496" y="3665280"/>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buClrTx/>
              <a:buSzPts val="2000"/>
            </a:pPr>
            <a:r>
              <a:rPr lang="en-IN" sz="1400" dirty="0">
                <a:solidFill>
                  <a:sysClr val="windowText" lastClr="000000"/>
                </a:solidFill>
                <a:latin typeface="Lato Light" panose="020F0302020204030203"/>
              </a:rPr>
              <a:t>EBITDA</a:t>
            </a:r>
          </a:p>
          <a:p>
            <a:pPr algn="ctr">
              <a:spcBef>
                <a:spcPts val="0"/>
              </a:spcBef>
              <a:spcAft>
                <a:spcPts val="0"/>
              </a:spcAft>
              <a:buClrTx/>
              <a:buSzPts val="2000"/>
            </a:pPr>
            <a:endParaRPr lang="en-IN" sz="1400" dirty="0">
              <a:solidFill>
                <a:sysClr val="windowText" lastClr="000000"/>
              </a:solidFill>
              <a:latin typeface="Lato Light" panose="020F0302020204030203"/>
            </a:endParaRPr>
          </a:p>
          <a:p>
            <a:pPr algn="ctr">
              <a:spcBef>
                <a:spcPts val="0"/>
              </a:spcBef>
              <a:spcAft>
                <a:spcPts val="0"/>
              </a:spcAft>
              <a:buClrTx/>
              <a:buSzPts val="2000"/>
            </a:pPr>
            <a:r>
              <a:rPr lang="en-IN" sz="1400" dirty="0">
                <a:solidFill>
                  <a:sysClr val="windowText" lastClr="000000"/>
                </a:solidFill>
                <a:latin typeface="Lato Light" panose="020F0302020204030203"/>
              </a:rPr>
              <a:t>Rs. (700) million</a:t>
            </a:r>
          </a:p>
        </p:txBody>
      </p:sp>
      <p:sp>
        <p:nvSpPr>
          <p:cNvPr id="21" name="Rounded Rectangle 20">
            <a:extLst>
              <a:ext uri="{FF2B5EF4-FFF2-40B4-BE49-F238E27FC236}">
                <a16:creationId xmlns:a16="http://schemas.microsoft.com/office/drawing/2014/main" id="{B7878DE0-AFCA-4588-53BC-F80396078DF8}"/>
              </a:ext>
            </a:extLst>
          </p:cNvPr>
          <p:cNvSpPr/>
          <p:nvPr/>
        </p:nvSpPr>
        <p:spPr>
          <a:xfrm>
            <a:off x="3932056" y="4917675"/>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EBITDA Margin</a:t>
            </a:r>
            <a:endParaRPr lang="en-IN" sz="1400" baseline="30000" dirty="0">
              <a:solidFill>
                <a:sysClr val="windowText" lastClr="000000"/>
              </a:solidFill>
              <a:latin typeface="Lato Light" panose="020F0302020204030203"/>
            </a:endParaRPr>
          </a:p>
          <a:p>
            <a:pPr marL="347472" indent="-347472" algn="ctr">
              <a:spcBef>
                <a:spcPts val="0"/>
              </a:spcBef>
              <a:spcAft>
                <a:spcPts val="0"/>
              </a:spcAft>
            </a:pPr>
            <a:endParaRPr lang="en-US" sz="1400" dirty="0">
              <a:solidFill>
                <a:sysClr val="windowText" lastClr="000000"/>
              </a:solidFill>
              <a:latin typeface="Lato Light" panose="020F0302020204030203"/>
            </a:endParaRPr>
          </a:p>
          <a:p>
            <a:pPr marL="347472" indent="-347472" algn="ctr"/>
            <a:r>
              <a:rPr lang="en-IN" sz="1400" dirty="0">
                <a:solidFill>
                  <a:sysClr val="windowText" lastClr="000000"/>
                </a:solidFill>
                <a:latin typeface="Lato Light" panose="020F0302020204030203"/>
              </a:rPr>
              <a:t>(28.8)%</a:t>
            </a:r>
          </a:p>
        </p:txBody>
      </p:sp>
      <p:graphicFrame>
        <p:nvGraphicFramePr>
          <p:cNvPr id="6" name="Chart 5">
            <a:extLst>
              <a:ext uri="{FF2B5EF4-FFF2-40B4-BE49-F238E27FC236}">
                <a16:creationId xmlns:a16="http://schemas.microsoft.com/office/drawing/2014/main" id="{87CE156E-6602-7789-6BA8-D472B0950B24}"/>
              </a:ext>
            </a:extLst>
          </p:cNvPr>
          <p:cNvGraphicFramePr>
            <a:graphicFrameLocks/>
          </p:cNvGraphicFramePr>
          <p:nvPr>
            <p:extLst>
              <p:ext uri="{D42A27DB-BD31-4B8C-83A1-F6EECF244321}">
                <p14:modId xmlns:p14="http://schemas.microsoft.com/office/powerpoint/2010/main" val="918974190"/>
              </p:ext>
            </p:extLst>
          </p:nvPr>
        </p:nvGraphicFramePr>
        <p:xfrm>
          <a:off x="6863749" y="1304237"/>
          <a:ext cx="5063505" cy="23610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757D0B13-EC4D-2EA5-314C-17003A3742F0}"/>
              </a:ext>
            </a:extLst>
          </p:cNvPr>
          <p:cNvGraphicFramePr>
            <a:graphicFrameLocks/>
          </p:cNvGraphicFramePr>
          <p:nvPr>
            <p:extLst>
              <p:ext uri="{D42A27DB-BD31-4B8C-83A1-F6EECF244321}">
                <p14:modId xmlns:p14="http://schemas.microsoft.com/office/powerpoint/2010/main" val="70134735"/>
              </p:ext>
            </p:extLst>
          </p:nvPr>
        </p:nvGraphicFramePr>
        <p:xfrm>
          <a:off x="6863749" y="3795712"/>
          <a:ext cx="5063505" cy="23610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066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875D-87A8-C4F1-3DB1-8F394FBAED1A}"/>
              </a:ext>
            </a:extLst>
          </p:cNvPr>
          <p:cNvSpPr txBox="1">
            <a:spLocks/>
          </p:cNvSpPr>
          <p:nvPr/>
        </p:nvSpPr>
        <p:spPr>
          <a:xfrm>
            <a:off x="0" y="25758"/>
            <a:ext cx="71882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lvl="0" algn="ctr"/>
            <a:r>
              <a:rPr lang="en-US" sz="2700" b="1" dirty="0">
                <a:latin typeface="Lato Bold" panose="020F0802020204030203" pitchFamily="34" charset="0"/>
                <a:ea typeface="+mn-ea"/>
                <a:cs typeface="+mn-cs"/>
              </a:rPr>
              <a:t>Summarized consolidated P&amp;L - Quarterly </a:t>
            </a:r>
          </a:p>
        </p:txBody>
      </p:sp>
      <p:sp>
        <p:nvSpPr>
          <p:cNvPr id="4" name="TextBox 3">
            <a:extLst>
              <a:ext uri="{FF2B5EF4-FFF2-40B4-BE49-F238E27FC236}">
                <a16:creationId xmlns:a16="http://schemas.microsoft.com/office/drawing/2014/main" id="{4D56A5A7-24C2-FA6A-99D6-D3ABCC1BA1B4}"/>
              </a:ext>
            </a:extLst>
          </p:cNvPr>
          <p:cNvSpPr txBox="1"/>
          <p:nvPr/>
        </p:nvSpPr>
        <p:spPr>
          <a:xfrm>
            <a:off x="0" y="6395146"/>
            <a:ext cx="11197884" cy="253916"/>
          </a:xfrm>
          <a:prstGeom prst="rect">
            <a:avLst/>
          </a:prstGeom>
          <a:noFill/>
        </p:spPr>
        <p:txBody>
          <a:bodyPr wrap="square" rtlCol="0">
            <a:spAutoFit/>
          </a:bodyPr>
          <a:lstStyle/>
          <a:p>
            <a:r>
              <a:rPr lang="en-US" sz="1050" dirty="0"/>
              <a:t>Note: 1) Numbers in the table may not add up due to rounding-off. 2) Previous year figures have been regrouped wherever necessary. </a:t>
            </a:r>
            <a:r>
              <a:rPr lang="en-US" sz="1050" dirty="0">
                <a:solidFill>
                  <a:srgbClr val="000000"/>
                </a:solidFill>
                <a:latin typeface="Calibri" panose="020F0502020204030204" pitchFamily="34" charset="0"/>
              </a:rPr>
              <a:t> </a:t>
            </a:r>
          </a:p>
        </p:txBody>
      </p:sp>
      <p:sp>
        <p:nvSpPr>
          <p:cNvPr id="6" name="TextBox 5">
            <a:extLst>
              <a:ext uri="{FF2B5EF4-FFF2-40B4-BE49-F238E27FC236}">
                <a16:creationId xmlns:a16="http://schemas.microsoft.com/office/drawing/2014/main" id="{599A4DF5-A5C3-80B3-39E8-E4B66817A5CD}"/>
              </a:ext>
            </a:extLst>
          </p:cNvPr>
          <p:cNvSpPr txBox="1"/>
          <p:nvPr/>
        </p:nvSpPr>
        <p:spPr>
          <a:xfrm>
            <a:off x="7742596" y="1651546"/>
            <a:ext cx="3195479" cy="425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75000"/>
                    <a:lumOff val="25000"/>
                  </a:schemeClr>
                </a:solidFill>
              </a:rPr>
              <a:t>Operating revenues break-up (Rs. Mn.)</a:t>
            </a:r>
          </a:p>
        </p:txBody>
      </p:sp>
      <p:sp>
        <p:nvSpPr>
          <p:cNvPr id="7" name="TextBox 6">
            <a:extLst>
              <a:ext uri="{FF2B5EF4-FFF2-40B4-BE49-F238E27FC236}">
                <a16:creationId xmlns:a16="http://schemas.microsoft.com/office/drawing/2014/main" id="{F0E62D85-A65D-D1E3-4722-19353494ECCD}"/>
              </a:ext>
            </a:extLst>
          </p:cNvPr>
          <p:cNvSpPr txBox="1"/>
          <p:nvPr/>
        </p:nvSpPr>
        <p:spPr>
          <a:xfrm>
            <a:off x="8610600" y="5066260"/>
            <a:ext cx="1326329" cy="307777"/>
          </a:xfrm>
          <a:prstGeom prst="rect">
            <a:avLst/>
          </a:prstGeom>
          <a:noFill/>
        </p:spPr>
        <p:txBody>
          <a:bodyPr wrap="square" rtlCol="0">
            <a:spAutoFit/>
          </a:bodyPr>
          <a:lstStyle/>
          <a:p>
            <a:pPr algn="ctr"/>
            <a:r>
              <a:rPr lang="en-US" sz="1400" b="1" dirty="0">
                <a:solidFill>
                  <a:schemeClr val="tx1">
                    <a:lumMod val="75000"/>
                    <a:lumOff val="25000"/>
                  </a:schemeClr>
                </a:solidFill>
              </a:rPr>
              <a:t>4Q FY2026</a:t>
            </a:r>
          </a:p>
        </p:txBody>
      </p:sp>
      <p:sp>
        <p:nvSpPr>
          <p:cNvPr id="8" name="Slide Number Placeholder 7">
            <a:extLst>
              <a:ext uri="{FF2B5EF4-FFF2-40B4-BE49-F238E27FC236}">
                <a16:creationId xmlns:a16="http://schemas.microsoft.com/office/drawing/2014/main" id="{28677C8E-1F54-A9F6-FCF0-EF28CCEAAAFC}"/>
              </a:ext>
            </a:extLst>
          </p:cNvPr>
          <p:cNvSpPr>
            <a:spLocks noGrp="1"/>
          </p:cNvSpPr>
          <p:nvPr>
            <p:ph type="sldNum" sz="quarter" idx="12"/>
          </p:nvPr>
        </p:nvSpPr>
        <p:spPr/>
        <p:txBody>
          <a:bodyPr/>
          <a:lstStyle/>
          <a:p>
            <a:fld id="{C7B9B95D-F2CB-4CF3-B3AD-796D80689AB1}" type="slidenum">
              <a:rPr lang="en-IN" smtClean="0"/>
              <a:t>15</a:t>
            </a:fld>
            <a:endParaRPr lang="en-IN"/>
          </a:p>
        </p:txBody>
      </p:sp>
      <p:graphicFrame>
        <p:nvGraphicFramePr>
          <p:cNvPr id="5" name="Table 4">
            <a:extLst>
              <a:ext uri="{FF2B5EF4-FFF2-40B4-BE49-F238E27FC236}">
                <a16:creationId xmlns:a16="http://schemas.microsoft.com/office/drawing/2014/main" id="{599271B6-D3E7-5F34-6A97-92C74D9DFE3A}"/>
              </a:ext>
            </a:extLst>
          </p:cNvPr>
          <p:cNvGraphicFramePr>
            <a:graphicFrameLocks noGrp="1"/>
          </p:cNvGraphicFramePr>
          <p:nvPr>
            <p:extLst>
              <p:ext uri="{D42A27DB-BD31-4B8C-83A1-F6EECF244321}">
                <p14:modId xmlns:p14="http://schemas.microsoft.com/office/powerpoint/2010/main" val="2577746609"/>
              </p:ext>
            </p:extLst>
          </p:nvPr>
        </p:nvGraphicFramePr>
        <p:xfrm>
          <a:off x="554637" y="1044000"/>
          <a:ext cx="5941697" cy="4829027"/>
        </p:xfrm>
        <a:graphic>
          <a:graphicData uri="http://schemas.openxmlformats.org/drawingml/2006/table">
            <a:tbl>
              <a:tblPr/>
              <a:tblGrid>
                <a:gridCol w="3380620">
                  <a:extLst>
                    <a:ext uri="{9D8B030D-6E8A-4147-A177-3AD203B41FA5}">
                      <a16:colId xmlns:a16="http://schemas.microsoft.com/office/drawing/2014/main" val="20000"/>
                    </a:ext>
                  </a:extLst>
                </a:gridCol>
                <a:gridCol w="102443">
                  <a:extLst>
                    <a:ext uri="{9D8B030D-6E8A-4147-A177-3AD203B41FA5}">
                      <a16:colId xmlns:a16="http://schemas.microsoft.com/office/drawing/2014/main" val="20001"/>
                    </a:ext>
                  </a:extLst>
                </a:gridCol>
                <a:gridCol w="1229317">
                  <a:extLst>
                    <a:ext uri="{9D8B030D-6E8A-4147-A177-3AD203B41FA5}">
                      <a16:colId xmlns:a16="http://schemas.microsoft.com/office/drawing/2014/main" val="20002"/>
                    </a:ext>
                  </a:extLst>
                </a:gridCol>
                <a:gridCol w="1229317">
                  <a:extLst>
                    <a:ext uri="{9D8B030D-6E8A-4147-A177-3AD203B41FA5}">
                      <a16:colId xmlns:a16="http://schemas.microsoft.com/office/drawing/2014/main" val="20003"/>
                    </a:ext>
                  </a:extLst>
                </a:gridCol>
              </a:tblGrid>
              <a:tr h="503612">
                <a:tc>
                  <a:txBody>
                    <a:bodyPr/>
                    <a:lstStyle/>
                    <a:p>
                      <a:pPr algn="l" rtl="0" fontAlgn="b"/>
                      <a:r>
                        <a:rPr lang="en-US" sz="1500" b="1" i="0" u="none" strike="noStrike" dirty="0">
                          <a:solidFill>
                            <a:srgbClr val="000000"/>
                          </a:solidFill>
                          <a:latin typeface="Calibri"/>
                        </a:rPr>
                        <a:t>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dirty="0">
                          <a:solidFill>
                            <a:srgbClr val="000000"/>
                          </a:solidFill>
                          <a:latin typeface="Calibri"/>
                        </a:rPr>
                        <a:t>Quarter ended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dirty="0">
                          <a:solidFill>
                            <a:srgbClr val="000000"/>
                          </a:solidFill>
                          <a:latin typeface="Calibri"/>
                        </a:rPr>
                        <a:t>Quarter ended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159">
                <a:tc>
                  <a:txBody>
                    <a:bodyPr/>
                    <a:lstStyle/>
                    <a:p>
                      <a:pPr algn="l" rtl="0" fontAlgn="b"/>
                      <a:r>
                        <a:rPr lang="en-US" sz="1500" b="1" i="0" u="none" strike="noStrike" dirty="0" err="1">
                          <a:solidFill>
                            <a:srgbClr val="000000"/>
                          </a:solidFill>
                          <a:latin typeface="Calibri"/>
                        </a:rPr>
                        <a:t>Rs</a:t>
                      </a:r>
                      <a:r>
                        <a:rPr lang="en-US" sz="1500" b="1" i="0" u="none" strike="noStrike" dirty="0">
                          <a:solidFill>
                            <a:srgbClr val="000000"/>
                          </a:solidFill>
                          <a:latin typeface="Calibri"/>
                        </a:rPr>
                        <a:t>. million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baseline="0" dirty="0">
                          <a:solidFill>
                            <a:srgbClr val="000000"/>
                          </a:solidFill>
                          <a:latin typeface="+mn-lt"/>
                        </a:rPr>
                        <a:t>March </a:t>
                      </a:r>
                      <a:r>
                        <a:rPr lang="en-US" sz="1500" b="1" i="0" u="none" strike="noStrike" dirty="0">
                          <a:solidFill>
                            <a:srgbClr val="000000"/>
                          </a:solidFill>
                          <a:latin typeface="Calibri"/>
                        </a:rPr>
                        <a:t>2026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baseline="0" dirty="0">
                          <a:solidFill>
                            <a:srgbClr val="000000"/>
                          </a:solidFill>
                          <a:latin typeface="Calibri"/>
                        </a:rPr>
                        <a:t>March 2025</a:t>
                      </a:r>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4189">
                <a:tc>
                  <a:txBody>
                    <a:bodyPr/>
                    <a:lstStyle/>
                    <a:p>
                      <a:pPr algn="l" rtl="0" fontAlgn="b"/>
                      <a:r>
                        <a:rPr lang="en-US" sz="1500" b="0" i="0" u="none" strike="noStrike" baseline="0" dirty="0">
                          <a:solidFill>
                            <a:srgbClr val="000000"/>
                          </a:solidFill>
                          <a:latin typeface="Calibri"/>
                        </a:rPr>
                        <a:t>   </a:t>
                      </a:r>
                      <a:r>
                        <a:rPr lang="en-US" sz="1500" b="0" i="0" u="none" strike="noStrike" dirty="0">
                          <a:solidFill>
                            <a:srgbClr val="000000"/>
                          </a:solidFill>
                          <a:latin typeface="Calibri"/>
                        </a:rPr>
                        <a:t>Operating revenues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2,431</a:t>
                      </a:r>
                    </a:p>
                  </a:txBody>
                  <a:tcPr marL="9525" marR="9525" marT="9525"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3,437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872">
                <a:tc>
                  <a:txBody>
                    <a:bodyPr/>
                    <a:lstStyle/>
                    <a:p>
                      <a:pPr algn="l" rtl="0" fontAlgn="b"/>
                      <a:r>
                        <a:rPr lang="en-US" sz="1500" b="0" i="0" u="none" strike="noStrike" dirty="0">
                          <a:solidFill>
                            <a:srgbClr val="000000"/>
                          </a:solidFill>
                          <a:latin typeface="Calibri"/>
                        </a:rPr>
                        <a:t>   Expenditure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3,131</a:t>
                      </a: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dirty="0"/>
                        <a:t>2,463</a:t>
                      </a:r>
                      <a:endParaRPr lang="en-US" sz="1500" kern="1200" dirty="0">
                        <a:solidFill>
                          <a:schemeClr val="tx1"/>
                        </a:solidFill>
                        <a:latin typeface="Calibri" panose="020F0502020204030204" pitchFamily="34" charset="0"/>
                        <a:ea typeface="+mn-ea"/>
                        <a:cs typeface="+mn-cs"/>
                      </a:endParaRP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6872">
                <a:tc>
                  <a:txBody>
                    <a:bodyPr/>
                    <a:lstStyle/>
                    <a:p>
                      <a:pPr algn="l" rtl="0" fontAlgn="b"/>
                      <a:r>
                        <a:rPr lang="en-US" sz="1500" b="1" i="0" u="none" strike="noStrike" dirty="0">
                          <a:solidFill>
                            <a:srgbClr val="000000"/>
                          </a:solidFill>
                          <a:latin typeface="Calibri"/>
                        </a:rPr>
                        <a:t>EBITDA </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r" defTabSz="914400" rtl="0" eaLnBrk="1" fontAlgn="b" latinLnBrk="0" hangingPunct="1">
                        <a:spcBef>
                          <a:spcPts val="0"/>
                        </a:spcBef>
                        <a:spcAft>
                          <a:spcPts val="0"/>
                        </a:spcAft>
                      </a:pPr>
                      <a:endParaRPr lang="en-US" sz="1500" b="1" i="0" u="none" strike="noStrike" kern="1200" dirty="0">
                        <a:solidFill>
                          <a:srgbClr val="000000"/>
                        </a:solidFill>
                        <a:latin typeface="Calibri"/>
                        <a:ea typeface="+mn-ea"/>
                        <a:cs typeface="+mn-cs"/>
                      </a:endParaRP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457200" marR="0" lvl="1" algn="r" defTabSz="755477" rtl="0" eaLnBrk="1" fontAlgn="b" latinLnBrk="0" hangingPunct="1">
                        <a:spcBef>
                          <a:spcPts val="0"/>
                        </a:spcBef>
                        <a:spcAft>
                          <a:spcPts val="0"/>
                        </a:spcAft>
                      </a:pPr>
                      <a:r>
                        <a:rPr lang="en-US" sz="1500" b="1" kern="1200" dirty="0">
                          <a:solidFill>
                            <a:schemeClr val="tx1"/>
                          </a:solidFill>
                          <a:latin typeface="Calibri" panose="020F0502020204030204" pitchFamily="34" charset="0"/>
                          <a:ea typeface="+mn-ea"/>
                          <a:cs typeface="+mn-cs"/>
                        </a:rPr>
                        <a:t>(700)</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algn="r" defTabSz="755477" rtl="0" eaLnBrk="1" fontAlgn="b" latinLnBrk="0" hangingPunct="1">
                        <a:spcBef>
                          <a:spcPts val="0"/>
                        </a:spcBef>
                        <a:spcAft>
                          <a:spcPts val="0"/>
                        </a:spcAft>
                      </a:pPr>
                      <a:r>
                        <a:rPr lang="en-US" sz="1500" b="1" kern="1200" dirty="0">
                          <a:solidFill>
                            <a:schemeClr val="tx1"/>
                          </a:solidFill>
                          <a:latin typeface="Calibri" panose="020F0502020204030204" pitchFamily="34" charset="0"/>
                          <a:ea typeface="+mn-ea"/>
                          <a:cs typeface="+mn-cs"/>
                        </a:rPr>
                        <a:t>973</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1912">
                <a:tc>
                  <a:txBody>
                    <a:bodyPr/>
                    <a:lstStyle/>
                    <a:p>
                      <a:pPr marL="0" marR="0" indent="0" algn="l" defTabSz="755477" rtl="0" eaLnBrk="1" fontAlgn="b" latinLnBrk="0" hangingPunct="1">
                        <a:lnSpc>
                          <a:spcPct val="100000"/>
                        </a:lnSpc>
                        <a:spcBef>
                          <a:spcPts val="0"/>
                        </a:spcBef>
                        <a:spcAft>
                          <a:spcPts val="0"/>
                        </a:spcAft>
                        <a:buClrTx/>
                        <a:buSzTx/>
                        <a:buFontTx/>
                        <a:buNone/>
                        <a:tabLst/>
                        <a:defRPr/>
                      </a:pPr>
                      <a:r>
                        <a:rPr lang="en-US" sz="1500" b="1" i="0" u="none" strike="noStrike" kern="1200" dirty="0">
                          <a:solidFill>
                            <a:srgbClr val="000000"/>
                          </a:solidFill>
                          <a:latin typeface="Calibri"/>
                          <a:ea typeface="+mn-ea"/>
                          <a:cs typeface="+mn-cs"/>
                        </a:rPr>
                        <a:t>EBITDA  margin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marR="0" lvl="1" indent="0" algn="r" defTabSz="755477"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(28.8)</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indent="0" algn="r" defTabSz="755477"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28.3</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1912">
                <a:tc>
                  <a:txBody>
                    <a:bodyPr/>
                    <a:lstStyle/>
                    <a:p>
                      <a:pPr algn="l" rtl="0" fontAlgn="b"/>
                      <a:r>
                        <a:rPr lang="en-US" sz="1500" b="0" i="0" u="none" strike="noStrike" dirty="0">
                          <a:solidFill>
                            <a:srgbClr val="000000"/>
                          </a:solidFill>
                          <a:latin typeface="Calibri"/>
                        </a:rPr>
                        <a:t>   Other income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108</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mn-lt"/>
                          <a:ea typeface="+mn-ea"/>
                          <a:cs typeface="+mn-cs"/>
                        </a:rPr>
                        <a:t>67</a:t>
                      </a:r>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6872">
                <a:tc>
                  <a:txBody>
                    <a:bodyPr/>
                    <a:lstStyle/>
                    <a:p>
                      <a:pPr algn="l" rtl="0" fontAlgn="b"/>
                      <a:r>
                        <a:rPr lang="en-US" sz="1500" b="0" i="0" u="none" strike="noStrike" dirty="0">
                          <a:solidFill>
                            <a:srgbClr val="000000"/>
                          </a:solidFill>
                          <a:latin typeface="Calibri"/>
                        </a:rPr>
                        <a:t>   Depreciation </a:t>
                      </a:r>
                      <a:r>
                        <a:rPr lang="en-US" sz="1500" b="0" i="0" u="none" strike="noStrike" dirty="0">
                          <a:solidFill>
                            <a:srgbClr val="000000"/>
                          </a:solidFill>
                          <a:latin typeface="+mn-lt"/>
                        </a:rPr>
                        <a:t>and amortization</a:t>
                      </a:r>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1,030</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dirty="0"/>
                        <a:t>1,064</a:t>
                      </a:r>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6872">
                <a:tc>
                  <a:txBody>
                    <a:bodyPr/>
                    <a:lstStyle/>
                    <a:p>
                      <a:pPr algn="l" rtl="0" fontAlgn="b"/>
                      <a:r>
                        <a:rPr lang="en-US" sz="1500" b="0" i="0" u="none" strike="noStrike" dirty="0">
                          <a:solidFill>
                            <a:srgbClr val="000000"/>
                          </a:solidFill>
                          <a:latin typeface="Calibri"/>
                        </a:rPr>
                        <a:t>   Finance cost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683</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644</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6872">
                <a:tc>
                  <a:txBody>
                    <a:bodyPr/>
                    <a:lstStyle/>
                    <a:p>
                      <a:pPr algn="l" rtl="0" fontAlgn="b"/>
                      <a:r>
                        <a:rPr lang="en-US" sz="1500" dirty="0"/>
                        <a:t>   Exceptional items</a:t>
                      </a:r>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kern="1200" dirty="0">
                          <a:solidFill>
                            <a:schemeClr val="tx1"/>
                          </a:solidFill>
                          <a:latin typeface="Calibri" panose="020F0502020204030204" pitchFamily="34" charset="0"/>
                          <a:ea typeface="+mn-ea"/>
                          <a:cs typeface="+mn-cs"/>
                        </a:rPr>
                        <a:t>735</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IN" sz="1500" kern="1200" dirty="0">
                          <a:solidFill>
                            <a:schemeClr val="tx1"/>
                          </a:solidFill>
                          <a:latin typeface="Calibri" panose="020F0502020204030204" pitchFamily="34" charset="0"/>
                          <a:ea typeface="+mn-ea"/>
                          <a:cs typeface="+mn-cs"/>
                        </a:rPr>
                        <a:t>3,354</a:t>
                      </a:r>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9463">
                <a:tc>
                  <a:txBody>
                    <a:bodyPr/>
                    <a:lstStyle/>
                    <a:p>
                      <a:pPr algn="l" rtl="0" fontAlgn="b"/>
                      <a:r>
                        <a:rPr lang="en-US" sz="1500" b="1" i="0" u="none" strike="noStrike" dirty="0">
                          <a:solidFill>
                            <a:srgbClr val="000000"/>
                          </a:solidFill>
                          <a:latin typeface="Calibri"/>
                        </a:rPr>
                        <a:t>Profit / (Loss) before tax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r>
                        <a:rPr lang="en-US" sz="1500" b="1" kern="1200" dirty="0">
                          <a:solidFill>
                            <a:schemeClr val="tx1"/>
                          </a:solidFill>
                          <a:latin typeface="Calibri" panose="020F0502020204030204" pitchFamily="34" charset="0"/>
                          <a:ea typeface="+mn-ea"/>
                          <a:cs typeface="+mn-cs"/>
                        </a:rPr>
                        <a:t>(3,039)</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r>
                        <a:rPr lang="en-US" sz="1500" b="1" kern="1200" dirty="0">
                          <a:solidFill>
                            <a:schemeClr val="tx1"/>
                          </a:solidFill>
                          <a:latin typeface="Calibri" panose="020F0502020204030204" pitchFamily="34" charset="0"/>
                          <a:ea typeface="+mn-ea"/>
                          <a:cs typeface="+mn-cs"/>
                        </a:rPr>
                        <a:t>(4,022)</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8605">
                <a:tc>
                  <a:txBody>
                    <a:bodyPr/>
                    <a:lstStyle/>
                    <a:p>
                      <a:pPr marL="0" algn="l" defTabSz="755477" rtl="0" eaLnBrk="1" fontAlgn="b" latinLnBrk="0" hangingPunct="1"/>
                      <a:r>
                        <a:rPr lang="en-US" sz="1500" b="0" i="0" u="none" strike="noStrike" kern="1200" dirty="0">
                          <a:solidFill>
                            <a:srgbClr val="000000"/>
                          </a:solidFill>
                          <a:latin typeface="Calibri"/>
                          <a:ea typeface="+mn-ea"/>
                          <a:cs typeface="+mn-cs"/>
                        </a:rPr>
                        <a:t>   Tax</a:t>
                      </a:r>
                      <a:r>
                        <a:rPr lang="en-US" sz="1500" b="0" i="0" u="none" strike="noStrike" kern="1200" baseline="0" dirty="0">
                          <a:solidFill>
                            <a:srgbClr val="000000"/>
                          </a:solidFill>
                          <a:latin typeface="Calibri"/>
                          <a:ea typeface="+mn-ea"/>
                          <a:cs typeface="+mn-cs"/>
                        </a:rPr>
                        <a:t> expense:</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755477" rtl="0" eaLnBrk="1" fontAlgn="b" latinLnBrk="0" hangingPunct="1"/>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755477" rtl="0" eaLnBrk="1" fontAlgn="b" latinLnBrk="0" hangingPunct="1"/>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8605">
                <a:tc>
                  <a:txBody>
                    <a:bodyPr/>
                    <a:lstStyle/>
                    <a:p>
                      <a:pPr marL="0" algn="l" defTabSz="755477" rtl="0" eaLnBrk="1" fontAlgn="b" latinLnBrk="0" hangingPunct="1"/>
                      <a:r>
                        <a:rPr lang="en-IN" sz="1500" b="0" i="0" u="none" strike="noStrike" kern="1200" dirty="0">
                          <a:solidFill>
                            <a:srgbClr val="000000"/>
                          </a:solidFill>
                          <a:latin typeface="Calibri"/>
                          <a:ea typeface="+mn-ea"/>
                          <a:cs typeface="+mn-cs"/>
                        </a:rPr>
                        <a:t>-     Current Tax</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ctr" defTabSz="755477" rtl="0" eaLnBrk="1" fontAlgn="b" latinLnBrk="0" hangingPunct="1"/>
                      <a:r>
                        <a:rPr lang="en-US" sz="1500" kern="1200" dirty="0">
                          <a:solidFill>
                            <a:schemeClr val="tx1"/>
                          </a:solidFill>
                          <a:latin typeface="Calibri" panose="020F0502020204030204" pitchFamily="34" charset="0"/>
                          <a:ea typeface="+mn-ea"/>
                          <a:cs typeface="+mn-cs"/>
                        </a:rPr>
                        <a:t>-</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ctr" defTabSz="755477" rtl="0" eaLnBrk="1" fontAlgn="b" latinLnBrk="0" hangingPunct="1"/>
                      <a:r>
                        <a:rPr lang="en-IN" sz="1500" kern="1200" dirty="0">
                          <a:solidFill>
                            <a:schemeClr val="tx1"/>
                          </a:solidFill>
                          <a:latin typeface="Calibri" panose="020F0502020204030204" pitchFamily="34" charset="0"/>
                          <a:ea typeface="+mn-ea"/>
                          <a:cs typeface="+mn-cs"/>
                        </a:rPr>
                        <a:t>-</a:t>
                      </a:r>
                      <a:endParaRPr lang="en-US" sz="1500" kern="1200" dirty="0">
                        <a:solidFill>
                          <a:schemeClr val="tx1"/>
                        </a:solidFill>
                        <a:latin typeface="Calibri" panose="020F0502020204030204" pitchFamily="34" charset="0"/>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58605">
                <a:tc>
                  <a:txBody>
                    <a:bodyPr/>
                    <a:lstStyle/>
                    <a:p>
                      <a:pPr marL="0" algn="l" defTabSz="755477" rtl="0" eaLnBrk="1" fontAlgn="b" latinLnBrk="0" hangingPunct="1"/>
                      <a:r>
                        <a:rPr lang="en-IN" sz="1500" b="0" i="0" u="none" strike="noStrike" kern="1200" dirty="0">
                          <a:solidFill>
                            <a:srgbClr val="000000"/>
                          </a:solidFill>
                          <a:latin typeface="Calibri"/>
                          <a:ea typeface="+mn-ea"/>
                          <a:cs typeface="+mn-cs"/>
                        </a:rPr>
                        <a:t>-     Deferred Tax</a:t>
                      </a:r>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ctr" defTabSz="755477" rtl="0" eaLnBrk="1" fontAlgn="b" latinLnBrk="0" hangingPunct="1"/>
                      <a:r>
                        <a:rPr lang="en-US" sz="1500" kern="1200" dirty="0">
                          <a:solidFill>
                            <a:schemeClr val="tx1"/>
                          </a:solidFill>
                          <a:latin typeface="Calibri" panose="020F0502020204030204" pitchFamily="34" charset="0"/>
                          <a:ea typeface="+mn-ea"/>
                          <a:cs typeface="+mn-cs"/>
                        </a:rPr>
                        <a:t>-</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ctr" defTabSz="755477" rtl="0" eaLnBrk="1" fontAlgn="b" latinLnBrk="0" hangingPunct="1"/>
                      <a:r>
                        <a:rPr lang="en-US" sz="1500" kern="1200" dirty="0">
                          <a:solidFill>
                            <a:schemeClr val="tx1"/>
                          </a:solidFill>
                          <a:latin typeface="Calibri" panose="020F0502020204030204" pitchFamily="34" charset="0"/>
                          <a:ea typeface="+mn-ea"/>
                          <a:cs typeface="+mn-cs"/>
                        </a:rPr>
                        <a:t>-</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8605">
                <a:tc>
                  <a:txBody>
                    <a:bodyPr/>
                    <a:lstStyle/>
                    <a:p>
                      <a:pPr algn="l" rtl="0" fontAlgn="b"/>
                      <a:r>
                        <a:rPr lang="en-US" sz="1500" b="1" i="0" u="none" strike="noStrike" dirty="0">
                          <a:solidFill>
                            <a:srgbClr val="000000"/>
                          </a:solidFill>
                          <a:latin typeface="Calibri"/>
                        </a:rPr>
                        <a:t>Net Profit / (Loss) for the period </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lvl="1" algn="r" rtl="0" fontAlgn="b"/>
                      <a:r>
                        <a:rPr lang="en-US" sz="1500" b="1" kern="1200" dirty="0">
                          <a:solidFill>
                            <a:schemeClr val="tx1"/>
                          </a:solidFill>
                          <a:latin typeface="Calibri" panose="020F0502020204030204" pitchFamily="34" charset="0"/>
                          <a:ea typeface="+mn-ea"/>
                          <a:cs typeface="+mn-cs"/>
                        </a:rPr>
                        <a:t>(3,039)</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lvl="1" algn="r" rtl="0" fontAlgn="b"/>
                      <a:r>
                        <a:rPr lang="en-US" sz="1500" b="1" kern="1200" dirty="0">
                          <a:solidFill>
                            <a:schemeClr val="tx1"/>
                          </a:solidFill>
                          <a:latin typeface="Calibri" panose="020F0502020204030204" pitchFamily="34" charset="0"/>
                          <a:ea typeface="+mn-ea"/>
                          <a:cs typeface="+mn-cs"/>
                        </a:rPr>
                        <a:t>(4,022)</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3" name="Chart 2">
            <a:extLst>
              <a:ext uri="{FF2B5EF4-FFF2-40B4-BE49-F238E27FC236}">
                <a16:creationId xmlns:a16="http://schemas.microsoft.com/office/drawing/2014/main" id="{D22760E4-B3EB-108F-AA3C-45AF290B5261}"/>
              </a:ext>
            </a:extLst>
          </p:cNvPr>
          <p:cNvGraphicFramePr>
            <a:graphicFrameLocks/>
          </p:cNvGraphicFramePr>
          <p:nvPr>
            <p:extLst>
              <p:ext uri="{D42A27DB-BD31-4B8C-83A1-F6EECF244321}">
                <p14:modId xmlns:p14="http://schemas.microsoft.com/office/powerpoint/2010/main" val="3999730006"/>
              </p:ext>
            </p:extLst>
          </p:nvPr>
        </p:nvGraphicFramePr>
        <p:xfrm>
          <a:off x="7065363" y="217586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296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5ABF-EEE8-1089-F5C6-2074DBFB7413}"/>
              </a:ext>
            </a:extLst>
          </p:cNvPr>
          <p:cNvSpPr txBox="1">
            <a:spLocks/>
          </p:cNvSpPr>
          <p:nvPr/>
        </p:nvSpPr>
        <p:spPr>
          <a:xfrm>
            <a:off x="3454400" y="3025775"/>
            <a:ext cx="6096000" cy="990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5400" b="1" dirty="0"/>
              <a:t>FY26 Financials</a:t>
            </a:r>
          </a:p>
        </p:txBody>
      </p:sp>
      <p:sp>
        <p:nvSpPr>
          <p:cNvPr id="3" name="Slide Number Placeholder 2">
            <a:extLst>
              <a:ext uri="{FF2B5EF4-FFF2-40B4-BE49-F238E27FC236}">
                <a16:creationId xmlns:a16="http://schemas.microsoft.com/office/drawing/2014/main" id="{C9D46625-34E8-6C76-4328-E28EF93667C7}"/>
              </a:ext>
            </a:extLst>
          </p:cNvPr>
          <p:cNvSpPr>
            <a:spLocks noGrp="1"/>
          </p:cNvSpPr>
          <p:nvPr>
            <p:ph type="sldNum" sz="quarter" idx="12"/>
          </p:nvPr>
        </p:nvSpPr>
        <p:spPr/>
        <p:txBody>
          <a:bodyPr/>
          <a:lstStyle/>
          <a:p>
            <a:fld id="{C7B9B95D-F2CB-4CF3-B3AD-796D80689AB1}" type="slidenum">
              <a:rPr lang="en-IN" smtClean="0"/>
              <a:t>16</a:t>
            </a:fld>
            <a:endParaRPr lang="en-IN"/>
          </a:p>
        </p:txBody>
      </p:sp>
    </p:spTree>
    <p:extLst>
      <p:ext uri="{BB962C8B-B14F-4D97-AF65-F5344CB8AC3E}">
        <p14:creationId xmlns:p14="http://schemas.microsoft.com/office/powerpoint/2010/main" val="298617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163E4-AF2F-3B0C-2C5C-F0F162320484}"/>
              </a:ext>
            </a:extLst>
          </p:cNvPr>
          <p:cNvSpPr txBox="1">
            <a:spLocks/>
          </p:cNvSpPr>
          <p:nvPr/>
        </p:nvSpPr>
        <p:spPr>
          <a:xfrm>
            <a:off x="0" y="25758"/>
            <a:ext cx="48260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Annual performance metrics</a:t>
            </a:r>
            <a:endParaRPr lang="en-US" dirty="0"/>
          </a:p>
        </p:txBody>
      </p:sp>
      <p:sp>
        <p:nvSpPr>
          <p:cNvPr id="3" name="Bent-Up Arrow 6">
            <a:extLst>
              <a:ext uri="{FF2B5EF4-FFF2-40B4-BE49-F238E27FC236}">
                <a16:creationId xmlns:a16="http://schemas.microsoft.com/office/drawing/2014/main" id="{1A3E5CDF-F3C1-9CB1-EDEA-EE92C5FDD433}"/>
              </a:ext>
            </a:extLst>
          </p:cNvPr>
          <p:cNvSpPr/>
          <p:nvPr/>
        </p:nvSpPr>
        <p:spPr>
          <a:xfrm rot="5400000">
            <a:off x="582161" y="2030740"/>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ounded Rectangle 3">
            <a:extLst>
              <a:ext uri="{FF2B5EF4-FFF2-40B4-BE49-F238E27FC236}">
                <a16:creationId xmlns:a16="http://schemas.microsoft.com/office/drawing/2014/main" id="{8BB58A2F-9A6D-E82F-9E27-2C217C28BA05}"/>
              </a:ext>
            </a:extLst>
          </p:cNvPr>
          <p:cNvSpPr/>
          <p:nvPr/>
        </p:nvSpPr>
        <p:spPr>
          <a:xfrm>
            <a:off x="440011" y="935653"/>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Subscription revenues </a:t>
            </a:r>
          </a:p>
          <a:p>
            <a:pPr marL="347472" indent="-347472" algn="ctr">
              <a:spcBef>
                <a:spcPts val="0"/>
              </a:spcBef>
              <a:spcAft>
                <a:spcPts val="0"/>
              </a:spcAft>
            </a:pPr>
            <a:endParaRPr lang="en-IN" sz="1400" dirty="0">
              <a:solidFill>
                <a:sysClr val="windowText" lastClr="000000"/>
              </a:solidFill>
              <a:latin typeface="Lato Light" panose="020F0302020204030203"/>
            </a:endParaRPr>
          </a:p>
          <a:p>
            <a:pPr marL="347472" indent="-347472" algn="ctr">
              <a:spcBef>
                <a:spcPts val="0"/>
              </a:spcBef>
              <a:spcAft>
                <a:spcPts val="0"/>
              </a:spcAft>
            </a:pPr>
            <a:r>
              <a:rPr lang="en-IN" sz="1400" dirty="0">
                <a:solidFill>
                  <a:sysClr val="windowText" lastClr="000000"/>
                </a:solidFill>
                <a:latin typeface="Lato Light" panose="020F0302020204030203"/>
              </a:rPr>
              <a:t>Rs. 8,863 million</a:t>
            </a:r>
            <a:endParaRPr lang="en-IN" sz="1400" dirty="0">
              <a:solidFill>
                <a:sysClr val="windowText" lastClr="000000"/>
              </a:solidFill>
            </a:endParaRPr>
          </a:p>
        </p:txBody>
      </p:sp>
      <p:sp>
        <p:nvSpPr>
          <p:cNvPr id="5" name="TextBox 1">
            <a:extLst>
              <a:ext uri="{FF2B5EF4-FFF2-40B4-BE49-F238E27FC236}">
                <a16:creationId xmlns:a16="http://schemas.microsoft.com/office/drawing/2014/main" id="{82C75390-DE26-6DAA-D50C-C857F63D4E9D}"/>
              </a:ext>
            </a:extLst>
          </p:cNvPr>
          <p:cNvSpPr txBox="1"/>
          <p:nvPr/>
        </p:nvSpPr>
        <p:spPr>
          <a:xfrm>
            <a:off x="8523512" y="6246629"/>
            <a:ext cx="2524836"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b="1" dirty="0">
                <a:solidFill>
                  <a:sysClr val="windowText" lastClr="000000"/>
                </a:solidFill>
              </a:rPr>
              <a:t>EBITDA margin – (0.59)%</a:t>
            </a:r>
            <a:endParaRPr lang="en-US" sz="1050" b="1" dirty="0">
              <a:solidFill>
                <a:sysClr val="windowText" lastClr="000000"/>
              </a:solidFill>
            </a:endParaRPr>
          </a:p>
        </p:txBody>
      </p:sp>
      <p:sp>
        <p:nvSpPr>
          <p:cNvPr id="6" name="Bent-Up Arrow 34">
            <a:extLst>
              <a:ext uri="{FF2B5EF4-FFF2-40B4-BE49-F238E27FC236}">
                <a16:creationId xmlns:a16="http://schemas.microsoft.com/office/drawing/2014/main" id="{113213C7-AD12-83DC-7AC9-27F50AF3E116}"/>
              </a:ext>
            </a:extLst>
          </p:cNvPr>
          <p:cNvSpPr/>
          <p:nvPr/>
        </p:nvSpPr>
        <p:spPr>
          <a:xfrm rot="5400000">
            <a:off x="1762938" y="3261654"/>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Bent-Up Arrow 36">
            <a:extLst>
              <a:ext uri="{FF2B5EF4-FFF2-40B4-BE49-F238E27FC236}">
                <a16:creationId xmlns:a16="http://schemas.microsoft.com/office/drawing/2014/main" id="{46F6B30F-2034-093E-C0C4-5830BD349340}"/>
              </a:ext>
            </a:extLst>
          </p:cNvPr>
          <p:cNvSpPr/>
          <p:nvPr/>
        </p:nvSpPr>
        <p:spPr>
          <a:xfrm rot="5400000">
            <a:off x="2928309" y="4442016"/>
            <a:ext cx="992000" cy="879013"/>
          </a:xfrm>
          <a:prstGeom prst="ben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ounded Rectangle 7">
            <a:extLst>
              <a:ext uri="{FF2B5EF4-FFF2-40B4-BE49-F238E27FC236}">
                <a16:creationId xmlns:a16="http://schemas.microsoft.com/office/drawing/2014/main" id="{2FFCAC1C-B744-AB70-6E67-F9BC553BE2B6}"/>
              </a:ext>
            </a:extLst>
          </p:cNvPr>
          <p:cNvSpPr/>
          <p:nvPr/>
        </p:nvSpPr>
        <p:spPr>
          <a:xfrm>
            <a:off x="1572258" y="2085246"/>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7472" indent="-347472" algn="ctr">
              <a:spcBef>
                <a:spcPts val="0"/>
              </a:spcBef>
              <a:spcAft>
                <a:spcPts val="0"/>
              </a:spcAft>
            </a:pPr>
            <a:r>
              <a:rPr lang="en-IN" sz="1400" dirty="0">
                <a:solidFill>
                  <a:sysClr val="windowText" lastClr="000000"/>
                </a:solidFill>
                <a:latin typeface="Lato Light" panose="020F0302020204030203"/>
              </a:rPr>
              <a:t>Operating revenues </a:t>
            </a:r>
          </a:p>
          <a:p>
            <a:pPr marL="347472" indent="-347472" algn="ctr">
              <a:spcBef>
                <a:spcPts val="0"/>
              </a:spcBef>
              <a:spcAft>
                <a:spcPts val="0"/>
              </a:spcAft>
            </a:pPr>
            <a:endParaRPr lang="en-IN" sz="1400" dirty="0">
              <a:solidFill>
                <a:sysClr val="windowText" lastClr="000000"/>
              </a:solidFill>
              <a:latin typeface="Lato Light" panose="020F0302020204030203"/>
            </a:endParaRPr>
          </a:p>
          <a:p>
            <a:pPr marL="347472" indent="-347472" algn="ctr"/>
            <a:r>
              <a:rPr lang="en-IN" sz="1400" dirty="0">
                <a:solidFill>
                  <a:sysClr val="windowText" lastClr="000000"/>
                </a:solidFill>
                <a:latin typeface="Lato Light" panose="020F0302020204030203"/>
              </a:rPr>
              <a:t>Rs. 11,626 million</a:t>
            </a:r>
            <a:endParaRPr lang="en-IN" sz="1400" dirty="0">
              <a:solidFill>
                <a:sysClr val="windowText" lastClr="000000"/>
              </a:solidFill>
            </a:endParaRPr>
          </a:p>
        </p:txBody>
      </p:sp>
      <p:sp>
        <p:nvSpPr>
          <p:cNvPr id="9" name="Rounded Rectangle 8">
            <a:extLst>
              <a:ext uri="{FF2B5EF4-FFF2-40B4-BE49-F238E27FC236}">
                <a16:creationId xmlns:a16="http://schemas.microsoft.com/office/drawing/2014/main" id="{50CDBDCB-D613-DB55-4DAA-0DB6C3455507}"/>
              </a:ext>
            </a:extLst>
          </p:cNvPr>
          <p:cNvSpPr/>
          <p:nvPr/>
        </p:nvSpPr>
        <p:spPr>
          <a:xfrm>
            <a:off x="2796496" y="3296697"/>
            <a:ext cx="2797791" cy="996287"/>
          </a:xfrm>
          <a:prstGeom prst="roundRect">
            <a:avLst/>
          </a:prstGeom>
          <a:gradFill flip="none" rotWithShape="1">
            <a:gsLst>
              <a:gs pos="0">
                <a:srgbClr val="CD6A46">
                  <a:tint val="66000"/>
                  <a:satMod val="160000"/>
                </a:srgbClr>
              </a:gs>
              <a:gs pos="50000">
                <a:srgbClr val="CD6A46">
                  <a:tint val="44500"/>
                  <a:satMod val="160000"/>
                </a:srgbClr>
              </a:gs>
              <a:gs pos="100000">
                <a:srgbClr val="CD6A46">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2000"/>
            </a:pPr>
            <a:r>
              <a:rPr lang="en-IN" sz="1400" dirty="0">
                <a:solidFill>
                  <a:sysClr val="windowText" lastClr="000000"/>
                </a:solidFill>
                <a:latin typeface="Lato Light" panose="020F0302020204030203"/>
              </a:rPr>
              <a:t>EBITDA</a:t>
            </a:r>
          </a:p>
          <a:p>
            <a:pPr algn="ctr">
              <a:buSzPts val="2000"/>
            </a:pPr>
            <a:endParaRPr lang="en-IN" sz="1400" dirty="0">
              <a:solidFill>
                <a:schemeClr val="tx1"/>
              </a:solidFill>
              <a:latin typeface="Lato Light" panose="020F0302020204030203"/>
            </a:endParaRPr>
          </a:p>
          <a:p>
            <a:pPr algn="ctr">
              <a:buSzPts val="2000"/>
            </a:pPr>
            <a:r>
              <a:rPr lang="en-IN" sz="1400" dirty="0">
                <a:solidFill>
                  <a:sysClr val="windowText" lastClr="000000"/>
                </a:solidFill>
                <a:latin typeface="Lato Light" panose="020F0302020204030203"/>
              </a:rPr>
              <a:t>Rs. (69) million</a:t>
            </a:r>
          </a:p>
        </p:txBody>
      </p:sp>
      <p:sp>
        <p:nvSpPr>
          <p:cNvPr id="10" name="Rounded Rectangle 9">
            <a:extLst>
              <a:ext uri="{FF2B5EF4-FFF2-40B4-BE49-F238E27FC236}">
                <a16:creationId xmlns:a16="http://schemas.microsoft.com/office/drawing/2014/main" id="{60965275-A934-A5A2-9AFE-D4A7EECDB966}"/>
              </a:ext>
            </a:extLst>
          </p:cNvPr>
          <p:cNvSpPr/>
          <p:nvPr/>
        </p:nvSpPr>
        <p:spPr>
          <a:xfrm>
            <a:off x="3932056" y="4549092"/>
            <a:ext cx="2797791" cy="996287"/>
          </a:xfrm>
          <a:prstGeom prst="roundRect">
            <a:avLst/>
          </a:prstGeom>
          <a:gradFill flip="none" rotWithShape="1">
            <a:gsLst>
              <a:gs pos="0">
                <a:srgbClr val="59246D">
                  <a:tint val="66000"/>
                  <a:satMod val="160000"/>
                </a:srgbClr>
              </a:gs>
              <a:gs pos="50000">
                <a:srgbClr val="59246D">
                  <a:tint val="44500"/>
                  <a:satMod val="160000"/>
                </a:srgbClr>
              </a:gs>
              <a:gs pos="100000">
                <a:srgbClr val="59246D">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SzPts val="2000"/>
            </a:pPr>
            <a:r>
              <a:rPr lang="en-IN" sz="1400" dirty="0">
                <a:solidFill>
                  <a:sysClr val="windowText" lastClr="000000"/>
                </a:solidFill>
                <a:latin typeface="Lato Light" panose="020F0302020204030203"/>
              </a:rPr>
              <a:t>EBITDA Margin</a:t>
            </a:r>
            <a:endParaRPr lang="en-IN" sz="1400" baseline="30000" dirty="0">
              <a:solidFill>
                <a:sysClr val="windowText" lastClr="000000"/>
              </a:solidFill>
              <a:latin typeface="Lato Light" panose="020F0302020204030203"/>
            </a:endParaRPr>
          </a:p>
          <a:p>
            <a:pPr algn="ctr">
              <a:buSzPts val="2000"/>
            </a:pPr>
            <a:endParaRPr lang="en-IN" sz="1400" dirty="0">
              <a:solidFill>
                <a:schemeClr val="tx1"/>
              </a:solidFill>
              <a:latin typeface="Lato Light" panose="020F0302020204030203"/>
            </a:endParaRPr>
          </a:p>
          <a:p>
            <a:pPr algn="ctr">
              <a:spcBef>
                <a:spcPts val="0"/>
              </a:spcBef>
              <a:spcAft>
                <a:spcPts val="0"/>
              </a:spcAft>
              <a:buClrTx/>
              <a:buSzPts val="2000"/>
            </a:pPr>
            <a:r>
              <a:rPr lang="en-IN" sz="1400" dirty="0">
                <a:solidFill>
                  <a:sysClr val="windowText" lastClr="000000"/>
                </a:solidFill>
                <a:latin typeface="Lato Light" panose="020F0302020204030203"/>
              </a:rPr>
              <a:t>(0.59)%</a:t>
            </a:r>
          </a:p>
        </p:txBody>
      </p:sp>
      <p:sp>
        <p:nvSpPr>
          <p:cNvPr id="13" name="TextBox 1">
            <a:extLst>
              <a:ext uri="{FF2B5EF4-FFF2-40B4-BE49-F238E27FC236}">
                <a16:creationId xmlns:a16="http://schemas.microsoft.com/office/drawing/2014/main" id="{D36B5FBB-0B90-47B4-A5E8-AC54AF9A4932}"/>
              </a:ext>
            </a:extLst>
          </p:cNvPr>
          <p:cNvSpPr txBox="1"/>
          <p:nvPr/>
        </p:nvSpPr>
        <p:spPr>
          <a:xfrm>
            <a:off x="8110689" y="943016"/>
            <a:ext cx="2327991" cy="330103"/>
          </a:xfrm>
          <a:prstGeom prst="rect">
            <a:avLst/>
          </a:prstGeom>
          <a:solidFill>
            <a:schemeClr val="bg1">
              <a:lumMod val="95000"/>
            </a:schemeClr>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7472" indent="-347472" algn="ctr"/>
            <a:r>
              <a:rPr lang="en-US" sz="1400" b="1" dirty="0">
                <a:solidFill>
                  <a:sysClr val="windowText" lastClr="000000"/>
                </a:solidFill>
              </a:rPr>
              <a:t>P&amp;L structure – FY26</a:t>
            </a:r>
          </a:p>
        </p:txBody>
      </p:sp>
      <p:sp>
        <p:nvSpPr>
          <p:cNvPr id="15" name="Slide Number Placeholder 14">
            <a:extLst>
              <a:ext uri="{FF2B5EF4-FFF2-40B4-BE49-F238E27FC236}">
                <a16:creationId xmlns:a16="http://schemas.microsoft.com/office/drawing/2014/main" id="{548B8FD0-EE51-D7E8-7FF3-B86A0DE471E2}"/>
              </a:ext>
            </a:extLst>
          </p:cNvPr>
          <p:cNvSpPr>
            <a:spLocks noGrp="1"/>
          </p:cNvSpPr>
          <p:nvPr>
            <p:ph type="sldNum" sz="quarter" idx="12"/>
          </p:nvPr>
        </p:nvSpPr>
        <p:spPr/>
        <p:txBody>
          <a:bodyPr/>
          <a:lstStyle/>
          <a:p>
            <a:fld id="{C7B9B95D-F2CB-4CF3-B3AD-796D80689AB1}" type="slidenum">
              <a:rPr lang="en-IN" smtClean="0"/>
              <a:t>17</a:t>
            </a:fld>
            <a:endParaRPr lang="en-IN" dirty="0"/>
          </a:p>
        </p:txBody>
      </p:sp>
      <p:graphicFrame>
        <p:nvGraphicFramePr>
          <p:cNvPr id="14" name="Chart 13">
            <a:extLst>
              <a:ext uri="{FF2B5EF4-FFF2-40B4-BE49-F238E27FC236}">
                <a16:creationId xmlns:a16="http://schemas.microsoft.com/office/drawing/2014/main" id="{08654F7B-0840-8C46-52F3-E8778FD5AB7A}"/>
              </a:ext>
            </a:extLst>
          </p:cNvPr>
          <p:cNvGraphicFramePr>
            <a:graphicFrameLocks/>
          </p:cNvGraphicFramePr>
          <p:nvPr>
            <p:extLst>
              <p:ext uri="{D42A27DB-BD31-4B8C-83A1-F6EECF244321}">
                <p14:modId xmlns:p14="http://schemas.microsoft.com/office/powerpoint/2010/main" val="2292521629"/>
              </p:ext>
            </p:extLst>
          </p:nvPr>
        </p:nvGraphicFramePr>
        <p:xfrm>
          <a:off x="7263802" y="1365504"/>
          <a:ext cx="4572000" cy="21442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2486E02E-9164-190D-BB6C-9C2C980F73A3}"/>
              </a:ext>
            </a:extLst>
          </p:cNvPr>
          <p:cNvGraphicFramePr>
            <a:graphicFrameLocks/>
          </p:cNvGraphicFramePr>
          <p:nvPr>
            <p:extLst>
              <p:ext uri="{D42A27DB-BD31-4B8C-83A1-F6EECF244321}">
                <p14:modId xmlns:p14="http://schemas.microsoft.com/office/powerpoint/2010/main" val="3991389603"/>
              </p:ext>
            </p:extLst>
          </p:nvPr>
        </p:nvGraphicFramePr>
        <p:xfrm>
          <a:off x="7289618" y="3711837"/>
          <a:ext cx="4546184" cy="2312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263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19A5-25CE-AEA9-F2A9-A3BF484FF530}"/>
              </a:ext>
            </a:extLst>
          </p:cNvPr>
          <p:cNvSpPr txBox="1">
            <a:spLocks/>
          </p:cNvSpPr>
          <p:nvPr/>
        </p:nvSpPr>
        <p:spPr>
          <a:xfrm>
            <a:off x="0" y="0"/>
            <a:ext cx="62738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lvl="0" algn="ctr"/>
            <a:r>
              <a:rPr lang="en-US" sz="2700" b="1" dirty="0">
                <a:latin typeface="Lato Bold" panose="020F0802020204030203" pitchFamily="34" charset="0"/>
                <a:ea typeface="+mn-ea"/>
                <a:cs typeface="+mn-cs"/>
              </a:rPr>
              <a:t>Summarized consolidated P&amp;L- Annual</a:t>
            </a:r>
          </a:p>
        </p:txBody>
      </p:sp>
      <p:graphicFrame>
        <p:nvGraphicFramePr>
          <p:cNvPr id="3" name="Table 2">
            <a:extLst>
              <a:ext uri="{FF2B5EF4-FFF2-40B4-BE49-F238E27FC236}">
                <a16:creationId xmlns:a16="http://schemas.microsoft.com/office/drawing/2014/main" id="{7A898261-A439-DBAC-1A94-60C53DC65C5F}"/>
              </a:ext>
            </a:extLst>
          </p:cNvPr>
          <p:cNvGraphicFramePr>
            <a:graphicFrameLocks noGrp="1"/>
          </p:cNvGraphicFramePr>
          <p:nvPr>
            <p:extLst>
              <p:ext uri="{D42A27DB-BD31-4B8C-83A1-F6EECF244321}">
                <p14:modId xmlns:p14="http://schemas.microsoft.com/office/powerpoint/2010/main" val="864167617"/>
              </p:ext>
            </p:extLst>
          </p:nvPr>
        </p:nvGraphicFramePr>
        <p:xfrm>
          <a:off x="536262" y="1029058"/>
          <a:ext cx="5797312" cy="5304311"/>
        </p:xfrm>
        <a:graphic>
          <a:graphicData uri="http://schemas.openxmlformats.org/drawingml/2006/table">
            <a:tbl>
              <a:tblPr/>
              <a:tblGrid>
                <a:gridCol w="3360011">
                  <a:extLst>
                    <a:ext uri="{9D8B030D-6E8A-4147-A177-3AD203B41FA5}">
                      <a16:colId xmlns:a16="http://schemas.microsoft.com/office/drawing/2014/main" val="20000"/>
                    </a:ext>
                  </a:extLst>
                </a:gridCol>
                <a:gridCol w="101819">
                  <a:extLst>
                    <a:ext uri="{9D8B030D-6E8A-4147-A177-3AD203B41FA5}">
                      <a16:colId xmlns:a16="http://schemas.microsoft.com/office/drawing/2014/main" val="20001"/>
                    </a:ext>
                  </a:extLst>
                </a:gridCol>
                <a:gridCol w="1133959">
                  <a:extLst>
                    <a:ext uri="{9D8B030D-6E8A-4147-A177-3AD203B41FA5}">
                      <a16:colId xmlns:a16="http://schemas.microsoft.com/office/drawing/2014/main" val="20002"/>
                    </a:ext>
                  </a:extLst>
                </a:gridCol>
                <a:gridCol w="1201523">
                  <a:extLst>
                    <a:ext uri="{9D8B030D-6E8A-4147-A177-3AD203B41FA5}">
                      <a16:colId xmlns:a16="http://schemas.microsoft.com/office/drawing/2014/main" val="20003"/>
                    </a:ext>
                  </a:extLst>
                </a:gridCol>
              </a:tblGrid>
              <a:tr h="564007">
                <a:tc>
                  <a:txBody>
                    <a:bodyPr/>
                    <a:lstStyle/>
                    <a:p>
                      <a:pPr algn="l" rtl="0" fontAlgn="b"/>
                      <a:r>
                        <a:rPr lang="en-US" sz="1500" b="1" i="0" u="none" strike="noStrike" dirty="0">
                          <a:solidFill>
                            <a:srgbClr val="000000"/>
                          </a:solidFill>
                          <a:latin typeface="Calibri"/>
                        </a:rPr>
                        <a:t>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dirty="0">
                          <a:solidFill>
                            <a:srgbClr val="000000"/>
                          </a:solidFill>
                          <a:latin typeface="Calibri"/>
                        </a:rPr>
                        <a:t>Year</a:t>
                      </a:r>
                    </a:p>
                    <a:p>
                      <a:pPr algn="r" rtl="0" fontAlgn="b"/>
                      <a:r>
                        <a:rPr lang="en-US" sz="1500" b="1" i="0" u="none" strike="noStrike" dirty="0">
                          <a:solidFill>
                            <a:srgbClr val="000000"/>
                          </a:solidFill>
                          <a:latin typeface="Calibri"/>
                        </a:rPr>
                        <a:t> ended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dirty="0">
                          <a:solidFill>
                            <a:srgbClr val="000000"/>
                          </a:solidFill>
                          <a:latin typeface="Calibri"/>
                        </a:rPr>
                        <a:t>Year</a:t>
                      </a:r>
                    </a:p>
                    <a:p>
                      <a:pPr algn="r" rtl="0" fontAlgn="b"/>
                      <a:r>
                        <a:rPr lang="en-US" sz="1500" b="1" i="0" u="none" strike="noStrike" dirty="0">
                          <a:solidFill>
                            <a:srgbClr val="000000"/>
                          </a:solidFill>
                          <a:latin typeface="Calibri"/>
                        </a:rPr>
                        <a:t> ended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873">
                <a:tc>
                  <a:txBody>
                    <a:bodyPr/>
                    <a:lstStyle/>
                    <a:p>
                      <a:pPr algn="l" rtl="0" fontAlgn="b"/>
                      <a:r>
                        <a:rPr lang="en-US" sz="1500" b="1" i="0" u="none" strike="noStrike" dirty="0" err="1">
                          <a:solidFill>
                            <a:srgbClr val="000000"/>
                          </a:solidFill>
                          <a:latin typeface="Calibri"/>
                        </a:rPr>
                        <a:t>Rs</a:t>
                      </a:r>
                      <a:r>
                        <a:rPr lang="en-US" sz="1500" b="1" i="0" u="none" strike="noStrike" dirty="0">
                          <a:solidFill>
                            <a:srgbClr val="000000"/>
                          </a:solidFill>
                          <a:latin typeface="Calibri"/>
                        </a:rPr>
                        <a:t>. million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r>
                        <a:rPr lang="en-US" sz="1500" b="1" i="0" u="none" strike="noStrike" dirty="0">
                          <a:solidFill>
                            <a:srgbClr val="000000"/>
                          </a:solidFill>
                          <a:latin typeface="Calibri"/>
                        </a:rPr>
                        <a:t>March  2026  </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algn="r" rtl="0" fontAlgn="b"/>
                      <a:r>
                        <a:rPr lang="en-US" sz="1500" b="1" i="0" u="none" strike="noStrike" dirty="0">
                          <a:solidFill>
                            <a:srgbClr val="000000"/>
                          </a:solidFill>
                          <a:latin typeface="Calibri"/>
                        </a:rPr>
                        <a:t>March  2025  </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1549">
                <a:tc>
                  <a:txBody>
                    <a:bodyPr/>
                    <a:lstStyle/>
                    <a:p>
                      <a:pPr algn="l" rtl="0" fontAlgn="b"/>
                      <a:r>
                        <a:rPr lang="en-US" sz="1500" b="0" i="0" u="none" strike="noStrike" dirty="0">
                          <a:solidFill>
                            <a:srgbClr val="000000"/>
                          </a:solidFill>
                          <a:latin typeface="Calibri"/>
                        </a:rPr>
                        <a:t>   Operating revenues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11,626</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15,676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4873">
                <a:tc>
                  <a:txBody>
                    <a:bodyPr/>
                    <a:lstStyle/>
                    <a:p>
                      <a:pPr algn="l" rtl="0" fontAlgn="b"/>
                      <a:r>
                        <a:rPr lang="en-US" sz="1500" b="0" i="0" u="none" strike="noStrike" dirty="0">
                          <a:solidFill>
                            <a:srgbClr val="000000"/>
                          </a:solidFill>
                          <a:latin typeface="Calibri"/>
                        </a:rPr>
                        <a:t>   Expenditure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11,695</a:t>
                      </a: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10,385</a:t>
                      </a:r>
                    </a:p>
                  </a:txBody>
                  <a:tcPr marL="9525" marR="9525" marT="9525" marB="0" anchor="ctr">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4873">
                <a:tc>
                  <a:txBody>
                    <a:bodyPr/>
                    <a:lstStyle/>
                    <a:p>
                      <a:pPr algn="l" rtl="0" fontAlgn="b"/>
                      <a:r>
                        <a:rPr lang="en-US" sz="1500" b="1" i="0" u="none" strike="noStrike" dirty="0">
                          <a:solidFill>
                            <a:srgbClr val="000000"/>
                          </a:solidFill>
                          <a:latin typeface="Calibri"/>
                        </a:rPr>
                        <a:t>EBITDA </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algn="r" defTabSz="914400" rtl="0" eaLnBrk="1" fontAlgn="b" latinLnBrk="0" hangingPunct="1">
                        <a:spcBef>
                          <a:spcPts val="0"/>
                        </a:spcBef>
                        <a:spcAft>
                          <a:spcPts val="0"/>
                        </a:spcAft>
                      </a:pPr>
                      <a:endParaRPr lang="en-US" sz="1500" b="1" i="0" u="none" strike="noStrike" kern="1200" dirty="0">
                        <a:solidFill>
                          <a:srgbClr val="000000"/>
                        </a:solidFill>
                        <a:latin typeface="Calibri"/>
                        <a:ea typeface="+mn-ea"/>
                        <a:cs typeface="+mn-cs"/>
                      </a:endParaRP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marL="457200" marR="0" lvl="1" algn="r" defTabSz="914400" rtl="0" eaLnBrk="1" fontAlgn="b" latinLnBrk="0" hangingPunct="1">
                        <a:spcBef>
                          <a:spcPts val="0"/>
                        </a:spcBef>
                        <a:spcAft>
                          <a:spcPts val="0"/>
                        </a:spcAft>
                      </a:pPr>
                      <a:r>
                        <a:rPr lang="en-US" sz="1500" b="1" kern="1200" dirty="0">
                          <a:solidFill>
                            <a:schemeClr val="tx1"/>
                          </a:solidFill>
                          <a:latin typeface="Calibri" panose="020F0502020204030204" pitchFamily="34" charset="0"/>
                          <a:ea typeface="+mn-ea"/>
                          <a:cs typeface="+mn-cs"/>
                        </a:rPr>
                        <a:t>(69)</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algn="r" defTabSz="914400" rtl="0" eaLnBrk="1" fontAlgn="b" latinLnBrk="0" hangingPunct="1">
                        <a:spcBef>
                          <a:spcPts val="0"/>
                        </a:spcBef>
                        <a:spcAft>
                          <a:spcPts val="0"/>
                        </a:spcAft>
                      </a:pPr>
                      <a:r>
                        <a:rPr lang="en-US" sz="1500" b="1" kern="1200" dirty="0">
                          <a:solidFill>
                            <a:schemeClr val="tx1"/>
                          </a:solidFill>
                          <a:latin typeface="Calibri" panose="020F0502020204030204" pitchFamily="34" charset="0"/>
                          <a:ea typeface="+mn-ea"/>
                          <a:cs typeface="+mn-cs"/>
                        </a:rPr>
                        <a:t>5,291</a:t>
                      </a:r>
                    </a:p>
                  </a:txBody>
                  <a:tcPr marL="12688" marR="12688" marT="12688" marB="0" anchor="b">
                    <a:lnL>
                      <a:noFill/>
                    </a:lnL>
                    <a:lnR>
                      <a:noFill/>
                    </a:lnR>
                    <a:lnT w="9525" cap="flat" cmpd="sng" algn="ctr">
                      <a:noFill/>
                      <a:prstDash val="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516">
                <a:tc>
                  <a:txBody>
                    <a:bodyPr/>
                    <a:lstStyle/>
                    <a:p>
                      <a:pPr marL="0" marR="0" indent="0" algn="l" defTabSz="755477" rtl="0" eaLnBrk="1" fontAlgn="b" latinLnBrk="0" hangingPunct="1">
                        <a:lnSpc>
                          <a:spcPct val="100000"/>
                        </a:lnSpc>
                        <a:spcBef>
                          <a:spcPts val="0"/>
                        </a:spcBef>
                        <a:spcAft>
                          <a:spcPts val="0"/>
                        </a:spcAft>
                        <a:buClrTx/>
                        <a:buSzTx/>
                        <a:buFontTx/>
                        <a:buNone/>
                        <a:tabLst/>
                        <a:defRPr/>
                      </a:pPr>
                      <a:r>
                        <a:rPr lang="en-US" sz="1500" b="1" i="0" u="none" strike="noStrike" kern="1200" dirty="0">
                          <a:solidFill>
                            <a:srgbClr val="000000"/>
                          </a:solidFill>
                          <a:latin typeface="Calibri"/>
                          <a:ea typeface="+mn-ea"/>
                          <a:cs typeface="+mn-cs"/>
                        </a:rPr>
                        <a:t>EBITDA  margin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marR="0" lvl="1" indent="0" algn="r" defTabSz="914400"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(0.59)</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marR="0" lvl="1" indent="0" algn="r" defTabSz="914400" rtl="0" eaLnBrk="1" fontAlgn="b" latinLnBrk="0" hangingPunct="1">
                        <a:lnSpc>
                          <a:spcPct val="100000"/>
                        </a:lnSpc>
                        <a:spcBef>
                          <a:spcPts val="0"/>
                        </a:spcBef>
                        <a:spcAft>
                          <a:spcPts val="0"/>
                        </a:spcAft>
                        <a:buClrTx/>
                        <a:buSzTx/>
                        <a:buFontTx/>
                        <a:buNone/>
                        <a:tabLst/>
                        <a:defRPr/>
                      </a:pPr>
                      <a:r>
                        <a:rPr lang="en-US" sz="1500" b="1" kern="1200" dirty="0">
                          <a:solidFill>
                            <a:schemeClr val="tx1"/>
                          </a:solidFill>
                          <a:latin typeface="Calibri" panose="020F0502020204030204" pitchFamily="34" charset="0"/>
                          <a:ea typeface="+mn-ea"/>
                          <a:cs typeface="+mn-cs"/>
                        </a:rPr>
                        <a:t>33.8</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516">
                <a:tc>
                  <a:txBody>
                    <a:bodyPr/>
                    <a:lstStyle/>
                    <a:p>
                      <a:pPr algn="l" rtl="0" fontAlgn="b"/>
                      <a:r>
                        <a:rPr lang="en-US" sz="1500" b="0" i="0" u="none" strike="noStrike" dirty="0">
                          <a:solidFill>
                            <a:srgbClr val="000000"/>
                          </a:solidFill>
                          <a:latin typeface="Calibri"/>
                        </a:rPr>
                        <a:t>   Other income </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0" i="0" u="none" strike="noStrike" kern="1200" dirty="0">
                        <a:solidFill>
                          <a:srgbClr val="000000"/>
                        </a:solidFill>
                        <a:latin typeface="Calibri"/>
                        <a:ea typeface="+mn-ea"/>
                        <a:cs typeface="+mn-cs"/>
                      </a:endParaRP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294</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264</a:t>
                      </a:r>
                    </a:p>
                  </a:txBody>
                  <a:tcPr marL="12688" marR="12688" marT="12688" marB="0" anchor="b">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4873">
                <a:tc>
                  <a:txBody>
                    <a:bodyPr/>
                    <a:lstStyle/>
                    <a:p>
                      <a:pPr algn="l" rtl="0" fontAlgn="b"/>
                      <a:r>
                        <a:rPr lang="en-US" sz="1500" b="0" i="0" u="none" strike="noStrike" dirty="0">
                          <a:solidFill>
                            <a:srgbClr val="000000"/>
                          </a:solidFill>
                          <a:latin typeface="Calibri"/>
                        </a:rPr>
                        <a:t>   Depreciation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4,139</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4,391</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4873">
                <a:tc>
                  <a:txBody>
                    <a:bodyPr/>
                    <a:lstStyle/>
                    <a:p>
                      <a:pPr algn="l" rtl="0" fontAlgn="b"/>
                      <a:r>
                        <a:rPr lang="en-US" sz="1500" b="0" i="0" u="none" strike="noStrike" dirty="0">
                          <a:solidFill>
                            <a:srgbClr val="000000"/>
                          </a:solidFill>
                          <a:latin typeface="Calibri"/>
                        </a:rPr>
                        <a:t>   Financial Cost </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2,698</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2,687</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4873">
                <a:tc>
                  <a:txBody>
                    <a:bodyPr/>
                    <a:lstStyle/>
                    <a:p>
                      <a:pPr algn="l" rtl="0" fontAlgn="b"/>
                      <a:r>
                        <a:rPr lang="en-US" sz="1600" dirty="0"/>
                        <a:t>   Exceptional items</a:t>
                      </a:r>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1,435</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3,354</a:t>
                      </a:r>
                    </a:p>
                  </a:txBody>
                  <a:tcPr marL="12688" marR="12688" marT="12688" marB="0" anchor="b">
                    <a:lnL>
                      <a:noFill/>
                    </a:lnL>
                    <a:lnR>
                      <a:noFill/>
                    </a:lnR>
                    <a:lnT>
                      <a:noFill/>
                    </a:lnT>
                    <a:lnB w="952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7775">
                <a:tc>
                  <a:txBody>
                    <a:bodyPr/>
                    <a:lstStyle/>
                    <a:p>
                      <a:pPr algn="l" rtl="0" fontAlgn="b"/>
                      <a:r>
                        <a:rPr lang="en-US" sz="1500" b="1" i="0" u="none" strike="noStrike" dirty="0">
                          <a:solidFill>
                            <a:srgbClr val="000000"/>
                          </a:solidFill>
                          <a:latin typeface="Calibri"/>
                        </a:rPr>
                        <a:t>Profit / (Loss) before tax </a:t>
                      </a: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(8046)</a:t>
                      </a:r>
                    </a:p>
                  </a:txBody>
                  <a:tcPr marL="12688" marR="12688" marT="12688" marB="0" anchor="b">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(4,877)</a:t>
                      </a:r>
                    </a:p>
                  </a:txBody>
                  <a:tcPr marL="12688" marR="12688" marT="12688"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921091">
                <a:tc>
                  <a:txBody>
                    <a:bodyPr/>
                    <a:lstStyle/>
                    <a:p>
                      <a:pPr marL="0" algn="l" defTabSz="755477" rtl="0" eaLnBrk="1" fontAlgn="b" latinLnBrk="0" hangingPunct="1"/>
                      <a:r>
                        <a:rPr lang="en-US" sz="1500" b="0" i="0" u="none" strike="noStrike" kern="1200" dirty="0">
                          <a:solidFill>
                            <a:srgbClr val="000000"/>
                          </a:solidFill>
                          <a:latin typeface="Calibri"/>
                          <a:ea typeface="+mn-ea"/>
                          <a:cs typeface="+mn-cs"/>
                        </a:rPr>
                        <a:t>   Current</a:t>
                      </a:r>
                      <a:r>
                        <a:rPr lang="en-US" sz="1500" b="0" i="0" u="none" strike="noStrike" kern="1200" baseline="0" dirty="0">
                          <a:solidFill>
                            <a:srgbClr val="000000"/>
                          </a:solidFill>
                          <a:latin typeface="Calibri"/>
                          <a:ea typeface="+mn-ea"/>
                          <a:cs typeface="+mn-cs"/>
                        </a:rPr>
                        <a:t> Tax- Prior years</a:t>
                      </a:r>
                    </a:p>
                    <a:p>
                      <a:pPr marL="0" algn="l" defTabSz="755477" rtl="0" eaLnBrk="1" fontAlgn="b" latinLnBrk="0" hangingPunct="1"/>
                      <a:r>
                        <a:rPr lang="en-US" sz="1500" b="0" i="0" u="none" strike="noStrike" kern="1200" baseline="0" dirty="0">
                          <a:solidFill>
                            <a:srgbClr val="000000"/>
                          </a:solidFill>
                          <a:latin typeface="Calibri"/>
                          <a:ea typeface="+mn-ea"/>
                          <a:cs typeface="+mn-cs"/>
                        </a:rPr>
                        <a:t>   </a:t>
                      </a:r>
                      <a:r>
                        <a:rPr lang="en-US" sz="1500" b="0" i="0" u="none" strike="noStrike" kern="1200" baseline="0" dirty="0">
                          <a:solidFill>
                            <a:srgbClr val="000000"/>
                          </a:solidFill>
                          <a:latin typeface="+mn-lt"/>
                          <a:ea typeface="+mn-ea"/>
                          <a:cs typeface="+mn-cs"/>
                        </a:rPr>
                        <a:t>Deferred Tax</a:t>
                      </a:r>
                      <a:endParaRPr lang="en-US" sz="1500" b="0" i="0" u="none" strike="noStrike" kern="1200" baseline="0" dirty="0">
                        <a:solidFill>
                          <a:srgbClr val="000000"/>
                        </a:solidFill>
                        <a:latin typeface="Calibri"/>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tcPr>
                </a:tc>
                <a:tc>
                  <a:txBody>
                    <a:bodyPr/>
                    <a:lstStyle/>
                    <a:p>
                      <a:pPr algn="r" rtl="0" fontAlgn="b"/>
                      <a:endParaRPr lang="en-US" sz="1500" b="0" i="0" u="none" strike="noStrike" dirty="0">
                        <a:solidFill>
                          <a:srgbClr val="000000"/>
                        </a:solidFill>
                        <a:latin typeface="Calibri"/>
                      </a:endParaRPr>
                    </a:p>
                  </a:txBody>
                  <a:tcPr marL="12688" marR="12688" marT="12688" marB="0" anchor="ctr">
                    <a:lnL>
                      <a:noFill/>
                    </a:lnL>
                    <a:lnR>
                      <a:noFill/>
                    </a:lnR>
                    <a:lnT>
                      <a:noFill/>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0" kern="1200" dirty="0">
                          <a:solidFill>
                            <a:schemeClr val="tx1"/>
                          </a:solidFill>
                          <a:latin typeface="Calibri" panose="020F0502020204030204" pitchFamily="34" charset="0"/>
                          <a:ea typeface="+mn-ea"/>
                          <a:cs typeface="+mn-cs"/>
                        </a:rPr>
                        <a:t>27</a:t>
                      </a:r>
                    </a:p>
                  </a:txBody>
                  <a:tcPr marL="12688" marR="12688" marT="0" marB="216000" anchor="ctr">
                    <a:lnL>
                      <a:noFill/>
                    </a:lnL>
                    <a:lnR>
                      <a:noFill/>
                    </a:lnR>
                    <a:lnT>
                      <a:noFill/>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endParaRPr lang="en-US" sz="1500" b="0" kern="1200" dirty="0">
                        <a:solidFill>
                          <a:schemeClr val="tx1"/>
                        </a:solidFill>
                        <a:latin typeface="Calibri" panose="020F0502020204030204" pitchFamily="34" charset="0"/>
                        <a:ea typeface="+mn-ea"/>
                        <a:cs typeface="+mn-cs"/>
                      </a:endParaRPr>
                    </a:p>
                  </a:txBody>
                  <a:tcPr marL="12688" marR="12688" marT="12688"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9619">
                <a:tc>
                  <a:txBody>
                    <a:bodyPr/>
                    <a:lstStyle/>
                    <a:p>
                      <a:pPr algn="l" rtl="0" fontAlgn="b"/>
                      <a:r>
                        <a:rPr lang="en-US" sz="1500" b="1" i="0" u="none" strike="noStrike" dirty="0">
                          <a:solidFill>
                            <a:srgbClr val="000000"/>
                          </a:solidFill>
                          <a:latin typeface="Calibri"/>
                        </a:rPr>
                        <a:t>Net Profit / (Loss) for the period </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algn="r" rtl="0" fontAlgn="b"/>
                      <a:endParaRPr lang="en-US" sz="1500" b="1" i="0" u="none" strike="noStrike" dirty="0">
                        <a:solidFill>
                          <a:srgbClr val="000000"/>
                        </a:solidFill>
                        <a:latin typeface="Calibri"/>
                      </a:endParaRP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(8074)</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accent5">
                        <a:lumMod val="40000"/>
                        <a:lumOff val="60000"/>
                      </a:schemeClr>
                    </a:solidFill>
                  </a:tcPr>
                </a:tc>
                <a:tc>
                  <a:txBody>
                    <a:bodyPr/>
                    <a:lstStyle/>
                    <a:p>
                      <a:pPr marL="457200" lvl="1" algn="r" defTabSz="914400" rtl="0" eaLnBrk="1" fontAlgn="b" latinLnBrk="0" hangingPunct="1"/>
                      <a:r>
                        <a:rPr lang="en-US" sz="1500" b="1" kern="1200" dirty="0">
                          <a:solidFill>
                            <a:schemeClr val="tx1"/>
                          </a:solidFill>
                          <a:latin typeface="Calibri" panose="020F0502020204030204" pitchFamily="34" charset="0"/>
                          <a:ea typeface="+mn-ea"/>
                          <a:cs typeface="+mn-cs"/>
                        </a:rPr>
                        <a:t>(4,877)</a:t>
                      </a:r>
                    </a:p>
                  </a:txBody>
                  <a:tcPr marL="12688" marR="12688" marT="12688" marB="0" anchor="b">
                    <a:lnL>
                      <a:noFill/>
                    </a:lnL>
                    <a:lnR>
                      <a:noFill/>
                    </a:lnR>
                    <a:lnT w="9525" cap="flat" cmpd="sng" algn="ctr">
                      <a:noFill/>
                      <a:prstDash val="dot"/>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4" name="TextBox 3">
            <a:extLst>
              <a:ext uri="{FF2B5EF4-FFF2-40B4-BE49-F238E27FC236}">
                <a16:creationId xmlns:a16="http://schemas.microsoft.com/office/drawing/2014/main" id="{48EB259E-CDAE-7C82-C96A-47DA1AB0A0DE}"/>
              </a:ext>
            </a:extLst>
          </p:cNvPr>
          <p:cNvSpPr txBox="1"/>
          <p:nvPr/>
        </p:nvSpPr>
        <p:spPr>
          <a:xfrm>
            <a:off x="7628106" y="1653054"/>
            <a:ext cx="2600415" cy="441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75000"/>
                    <a:lumOff val="25000"/>
                  </a:schemeClr>
                </a:solidFill>
              </a:rPr>
              <a:t>Operating revenues break-up (</a:t>
            </a:r>
            <a:r>
              <a:rPr lang="en-US" sz="1400" b="1" dirty="0" err="1">
                <a:solidFill>
                  <a:schemeClr val="tx1">
                    <a:lumMod val="75000"/>
                    <a:lumOff val="25000"/>
                  </a:schemeClr>
                </a:solidFill>
              </a:rPr>
              <a:t>Rs</a:t>
            </a:r>
            <a:r>
              <a:rPr lang="en-US" sz="1400" b="1" dirty="0">
                <a:solidFill>
                  <a:schemeClr val="tx1">
                    <a:lumMod val="75000"/>
                    <a:lumOff val="25000"/>
                  </a:schemeClr>
                </a:solidFill>
              </a:rPr>
              <a:t>. </a:t>
            </a:r>
            <a:r>
              <a:rPr lang="en-US" sz="1400" b="1" dirty="0" err="1">
                <a:solidFill>
                  <a:schemeClr val="tx1">
                    <a:lumMod val="75000"/>
                    <a:lumOff val="25000"/>
                  </a:schemeClr>
                </a:solidFill>
              </a:rPr>
              <a:t>mn</a:t>
            </a:r>
            <a:r>
              <a:rPr lang="en-US" sz="1400" b="1" dirty="0">
                <a:solidFill>
                  <a:schemeClr val="tx1">
                    <a:lumMod val="75000"/>
                    <a:lumOff val="25000"/>
                  </a:schemeClr>
                </a:solidFill>
              </a:rPr>
              <a:t>.)</a:t>
            </a:r>
          </a:p>
        </p:txBody>
      </p:sp>
      <p:sp>
        <p:nvSpPr>
          <p:cNvPr id="5" name="TextBox 4">
            <a:extLst>
              <a:ext uri="{FF2B5EF4-FFF2-40B4-BE49-F238E27FC236}">
                <a16:creationId xmlns:a16="http://schemas.microsoft.com/office/drawing/2014/main" id="{5121076A-B4A1-961C-2732-36774CCF980B}"/>
              </a:ext>
            </a:extLst>
          </p:cNvPr>
          <p:cNvSpPr txBox="1"/>
          <p:nvPr/>
        </p:nvSpPr>
        <p:spPr>
          <a:xfrm>
            <a:off x="8204700" y="5131333"/>
            <a:ext cx="1326329" cy="307777"/>
          </a:xfrm>
          <a:prstGeom prst="rect">
            <a:avLst/>
          </a:prstGeom>
          <a:noFill/>
        </p:spPr>
        <p:txBody>
          <a:bodyPr wrap="square" rtlCol="0">
            <a:spAutoFit/>
          </a:bodyPr>
          <a:lstStyle/>
          <a:p>
            <a:pPr algn="ctr"/>
            <a:r>
              <a:rPr lang="en-US" sz="1400" b="1" dirty="0">
                <a:solidFill>
                  <a:schemeClr val="tx1">
                    <a:lumMod val="75000"/>
                    <a:lumOff val="25000"/>
                  </a:schemeClr>
                </a:solidFill>
              </a:rPr>
              <a:t>FY  2026</a:t>
            </a:r>
          </a:p>
        </p:txBody>
      </p:sp>
      <p:sp>
        <p:nvSpPr>
          <p:cNvPr id="7" name="TextBox 6">
            <a:extLst>
              <a:ext uri="{FF2B5EF4-FFF2-40B4-BE49-F238E27FC236}">
                <a16:creationId xmlns:a16="http://schemas.microsoft.com/office/drawing/2014/main" id="{1308D455-9FD5-E27D-8E85-A2B1140FB051}"/>
              </a:ext>
            </a:extLst>
          </p:cNvPr>
          <p:cNvSpPr txBox="1"/>
          <p:nvPr/>
        </p:nvSpPr>
        <p:spPr>
          <a:xfrm>
            <a:off x="73099" y="6454775"/>
            <a:ext cx="11197884" cy="253916"/>
          </a:xfrm>
          <a:prstGeom prst="rect">
            <a:avLst/>
          </a:prstGeom>
          <a:noFill/>
        </p:spPr>
        <p:txBody>
          <a:bodyPr wrap="square" rtlCol="0">
            <a:spAutoFit/>
          </a:bodyPr>
          <a:lstStyle/>
          <a:p>
            <a:r>
              <a:rPr lang="en-US" sz="1050" dirty="0"/>
              <a:t>Note: 1) Numbers in the table may not add up due to rounding-off. 2) Previous year figures have been regrouped wherever necessary. </a:t>
            </a:r>
            <a:r>
              <a:rPr lang="en-US" sz="1050" dirty="0">
                <a:solidFill>
                  <a:srgbClr val="000000"/>
                </a:solidFill>
                <a:latin typeface="Calibri" panose="020F0502020204030204" pitchFamily="34" charset="0"/>
              </a:rPr>
              <a:t> </a:t>
            </a:r>
          </a:p>
        </p:txBody>
      </p:sp>
      <p:sp>
        <p:nvSpPr>
          <p:cNvPr id="8" name="Slide Number Placeholder 7">
            <a:extLst>
              <a:ext uri="{FF2B5EF4-FFF2-40B4-BE49-F238E27FC236}">
                <a16:creationId xmlns:a16="http://schemas.microsoft.com/office/drawing/2014/main" id="{AEA30F9E-219D-4CA4-02F3-CC0E0D9E7E57}"/>
              </a:ext>
            </a:extLst>
          </p:cNvPr>
          <p:cNvSpPr>
            <a:spLocks noGrp="1"/>
          </p:cNvSpPr>
          <p:nvPr>
            <p:ph type="sldNum" sz="quarter" idx="12"/>
          </p:nvPr>
        </p:nvSpPr>
        <p:spPr/>
        <p:txBody>
          <a:bodyPr/>
          <a:lstStyle/>
          <a:p>
            <a:fld id="{C7B9B95D-F2CB-4CF3-B3AD-796D80689AB1}" type="slidenum">
              <a:rPr lang="en-IN" smtClean="0"/>
              <a:t>18</a:t>
            </a:fld>
            <a:endParaRPr lang="en-IN"/>
          </a:p>
        </p:txBody>
      </p:sp>
      <p:graphicFrame>
        <p:nvGraphicFramePr>
          <p:cNvPr id="6" name="Chart 5">
            <a:extLst>
              <a:ext uri="{FF2B5EF4-FFF2-40B4-BE49-F238E27FC236}">
                <a16:creationId xmlns:a16="http://schemas.microsoft.com/office/drawing/2014/main" id="{5607E2D6-8C5F-0B8A-57B4-A74A5DEAA5FF}"/>
              </a:ext>
            </a:extLst>
          </p:cNvPr>
          <p:cNvGraphicFramePr>
            <a:graphicFrameLocks/>
          </p:cNvGraphicFramePr>
          <p:nvPr>
            <p:extLst>
              <p:ext uri="{D42A27DB-BD31-4B8C-83A1-F6EECF244321}">
                <p14:modId xmlns:p14="http://schemas.microsoft.com/office/powerpoint/2010/main" val="3835368363"/>
              </p:ext>
            </p:extLst>
          </p:nvPr>
        </p:nvGraphicFramePr>
        <p:xfrm>
          <a:off x="6885432" y="221602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505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8C162-05D3-7E47-C573-23CB66FB804C}"/>
              </a:ext>
            </a:extLst>
          </p:cNvPr>
          <p:cNvSpPr txBox="1">
            <a:spLocks/>
          </p:cNvSpPr>
          <p:nvPr/>
        </p:nvSpPr>
        <p:spPr>
          <a:xfrm>
            <a:off x="0" y="25758"/>
            <a:ext cx="5207000" cy="485417"/>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pPr algn="ctr"/>
            <a:r>
              <a:rPr lang="en-US" sz="2600" b="1" dirty="0">
                <a:latin typeface="Lato Bold" panose="020F0802020204030203" pitchFamily="34" charset="0"/>
                <a:ea typeface="+mn-ea"/>
                <a:cs typeface="+mn-cs"/>
              </a:rPr>
              <a:t>Consolidated balance sheet</a:t>
            </a:r>
          </a:p>
        </p:txBody>
      </p:sp>
      <p:graphicFrame>
        <p:nvGraphicFramePr>
          <p:cNvPr id="3" name="Table 2">
            <a:extLst>
              <a:ext uri="{FF2B5EF4-FFF2-40B4-BE49-F238E27FC236}">
                <a16:creationId xmlns:a16="http://schemas.microsoft.com/office/drawing/2014/main" id="{BCE08930-CBBA-F441-4105-6111F1CEA646}"/>
              </a:ext>
            </a:extLst>
          </p:cNvPr>
          <p:cNvGraphicFramePr>
            <a:graphicFrameLocks noGrp="1"/>
          </p:cNvGraphicFramePr>
          <p:nvPr>
            <p:extLst>
              <p:ext uri="{D42A27DB-BD31-4B8C-83A1-F6EECF244321}">
                <p14:modId xmlns:p14="http://schemas.microsoft.com/office/powerpoint/2010/main" val="2806796814"/>
              </p:ext>
            </p:extLst>
          </p:nvPr>
        </p:nvGraphicFramePr>
        <p:xfrm>
          <a:off x="569685" y="511175"/>
          <a:ext cx="9456058" cy="6210294"/>
        </p:xfrm>
        <a:graphic>
          <a:graphicData uri="http://schemas.openxmlformats.org/drawingml/2006/table">
            <a:tbl>
              <a:tblPr>
                <a:effectLst/>
                <a:tableStyleId>{9D7B26C5-4107-4FEC-AEDC-1716B250A1EF}</a:tableStyleId>
              </a:tblPr>
              <a:tblGrid>
                <a:gridCol w="6747969">
                  <a:extLst>
                    <a:ext uri="{9D8B030D-6E8A-4147-A177-3AD203B41FA5}">
                      <a16:colId xmlns:a16="http://schemas.microsoft.com/office/drawing/2014/main" val="20000"/>
                    </a:ext>
                  </a:extLst>
                </a:gridCol>
                <a:gridCol w="2708089">
                  <a:extLst>
                    <a:ext uri="{9D8B030D-6E8A-4147-A177-3AD203B41FA5}">
                      <a16:colId xmlns:a16="http://schemas.microsoft.com/office/drawing/2014/main" val="20001"/>
                    </a:ext>
                  </a:extLst>
                </a:gridCol>
              </a:tblGrid>
              <a:tr h="220943">
                <a:tc>
                  <a:txBody>
                    <a:bodyPr/>
                    <a:lstStyle/>
                    <a:p>
                      <a:pPr marL="0" marR="0">
                        <a:spcBef>
                          <a:spcPts val="0"/>
                        </a:spcBef>
                        <a:spcAft>
                          <a:spcPts val="0"/>
                        </a:spcAft>
                      </a:pPr>
                      <a:r>
                        <a:rPr lang="en-US" sz="1400" b="1" dirty="0" err="1">
                          <a:latin typeface="Calibri" pitchFamily="34" charset="0"/>
                        </a:rPr>
                        <a:t>Rs</a:t>
                      </a:r>
                      <a:r>
                        <a:rPr lang="en-US" sz="1400" b="1" dirty="0">
                          <a:latin typeface="Calibri" pitchFamily="34" charset="0"/>
                        </a:rPr>
                        <a:t>. million</a:t>
                      </a:r>
                      <a:endParaRPr lang="en-US" sz="1400" b="1" dirty="0">
                        <a:latin typeface="Calibri" pitchFamily="34" charset="0"/>
                        <a:ea typeface="Times New Roman"/>
                        <a:cs typeface="Times New Roman"/>
                      </a:endParaRPr>
                    </a:p>
                  </a:txBody>
                  <a:tcPr marL="59346" marR="59346" marT="0" marB="0" anchor="b"/>
                </a:tc>
                <a:tc>
                  <a:txBody>
                    <a:bodyPr/>
                    <a:lstStyle/>
                    <a:p>
                      <a:pPr marL="0" marR="0" algn="r">
                        <a:spcBef>
                          <a:spcPts val="0"/>
                        </a:spcBef>
                        <a:spcAft>
                          <a:spcPts val="0"/>
                        </a:spcAft>
                      </a:pPr>
                      <a:r>
                        <a:rPr lang="en-US" sz="1400" b="1" i="0" u="none" strike="noStrike" dirty="0">
                          <a:solidFill>
                            <a:srgbClr val="000000"/>
                          </a:solidFill>
                          <a:latin typeface="+mn-lt"/>
                        </a:rPr>
                        <a:t>March  2026</a:t>
                      </a:r>
                      <a:r>
                        <a:rPr lang="en-US" sz="1400" b="1" baseline="0" dirty="0">
                          <a:latin typeface="Calibri" pitchFamily="34" charset="0"/>
                        </a:rPr>
                        <a:t> </a:t>
                      </a:r>
                      <a:r>
                        <a:rPr lang="en-US" sz="1400" b="1" dirty="0">
                          <a:latin typeface="Calibri" pitchFamily="34" charset="0"/>
                        </a:rPr>
                        <a:t>(Audited)</a:t>
                      </a:r>
                      <a:endParaRPr lang="en-US" sz="1400" b="1"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0"/>
                  </a:ext>
                </a:extLst>
              </a:tr>
              <a:tr h="220943">
                <a:tc>
                  <a:txBody>
                    <a:bodyPr/>
                    <a:lstStyle/>
                    <a:p>
                      <a:pPr marL="0" marR="0">
                        <a:spcBef>
                          <a:spcPts val="0"/>
                        </a:spcBef>
                        <a:spcAft>
                          <a:spcPts val="0"/>
                        </a:spcAft>
                      </a:pPr>
                      <a:r>
                        <a:rPr lang="en-US" sz="1400" b="1" dirty="0">
                          <a:latin typeface="Calibri" pitchFamily="34" charset="0"/>
                        </a:rPr>
                        <a:t>Equity and liabilities</a:t>
                      </a:r>
                      <a:endParaRPr lang="en-US" sz="1400" b="1" dirty="0">
                        <a:latin typeface="Calibri" pitchFamily="34" charset="0"/>
                        <a:ea typeface="Times New Roman"/>
                        <a:cs typeface="Times New Roman"/>
                      </a:endParaRPr>
                    </a:p>
                  </a:txBody>
                  <a:tcPr marL="59346" marR="59346" marT="0" marB="0" anchor="b"/>
                </a:tc>
                <a:tc>
                  <a:txBody>
                    <a:bodyPr/>
                    <a:lstStyle/>
                    <a:p>
                      <a:endParaRPr lang="en-US" sz="1400"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1"/>
                  </a:ext>
                </a:extLst>
              </a:tr>
              <a:tr h="220943">
                <a:tc>
                  <a:txBody>
                    <a:bodyPr/>
                    <a:lstStyle/>
                    <a:p>
                      <a:pPr marL="0" marR="0">
                        <a:spcBef>
                          <a:spcPts val="0"/>
                        </a:spcBef>
                        <a:spcAft>
                          <a:spcPts val="0"/>
                        </a:spcAft>
                      </a:pPr>
                      <a:r>
                        <a:rPr lang="en-US" sz="1400" dirty="0">
                          <a:latin typeface="Calibri" pitchFamily="34" charset="0"/>
                        </a:rPr>
                        <a:t>Equity</a:t>
                      </a:r>
                      <a:endParaRPr lang="en-US" sz="1400" dirty="0">
                        <a:latin typeface="Calibri" pitchFamily="34" charset="0"/>
                        <a:ea typeface="Times New Roman"/>
                        <a:cs typeface="Times New Roman"/>
                      </a:endParaRPr>
                    </a:p>
                  </a:txBody>
                  <a:tcPr marL="59346" marR="59346" marT="0" marB="0" anchor="b"/>
                </a:tc>
                <a:tc>
                  <a:txBody>
                    <a:bodyPr/>
                    <a:lstStyle/>
                    <a:p>
                      <a:endParaRPr lang="en-US" sz="1400"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2"/>
                  </a:ext>
                </a:extLst>
              </a:tr>
              <a:tr h="220943">
                <a:tc>
                  <a:txBody>
                    <a:bodyPr/>
                    <a:lstStyle/>
                    <a:p>
                      <a:pPr marL="0" marR="0" indent="127000">
                        <a:spcBef>
                          <a:spcPts val="0"/>
                        </a:spcBef>
                        <a:spcAft>
                          <a:spcPts val="0"/>
                        </a:spcAft>
                      </a:pPr>
                      <a:r>
                        <a:rPr lang="en-US" sz="1400" dirty="0">
                          <a:latin typeface="Calibri" pitchFamily="34" charset="0"/>
                        </a:rPr>
                        <a:t>(a) Equity share capital </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Calibri" pitchFamily="34" charset="0"/>
                          <a:ea typeface="+mn-ea"/>
                          <a:cs typeface="+mn-cs"/>
                        </a:rPr>
                        <a:t>1,841</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03"/>
                  </a:ext>
                </a:extLst>
              </a:tr>
              <a:tr h="220943">
                <a:tc>
                  <a:txBody>
                    <a:bodyPr/>
                    <a:lstStyle/>
                    <a:p>
                      <a:pPr marL="0" marR="0" indent="127000">
                        <a:spcBef>
                          <a:spcPts val="0"/>
                        </a:spcBef>
                        <a:spcAft>
                          <a:spcPts val="0"/>
                        </a:spcAft>
                      </a:pPr>
                      <a:r>
                        <a:rPr lang="en-US" sz="1400" dirty="0">
                          <a:latin typeface="Calibri" pitchFamily="34" charset="0"/>
                        </a:rPr>
                        <a:t>(b) Other</a:t>
                      </a:r>
                      <a:r>
                        <a:rPr lang="en-US" sz="1400" baseline="0" dirty="0">
                          <a:latin typeface="Calibri" pitchFamily="34" charset="0"/>
                        </a:rPr>
                        <a:t> equity</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dirty="0"/>
                        <a:t>(42,267)</a:t>
                      </a:r>
                      <a:endParaRPr lang="en-US" sz="14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4"/>
                  </a:ext>
                </a:extLst>
              </a:tr>
              <a:tr h="220943">
                <a:tc>
                  <a:txBody>
                    <a:bodyPr/>
                    <a:lstStyle/>
                    <a:p>
                      <a:r>
                        <a:rPr lang="en-US" sz="1400" dirty="0">
                          <a:latin typeface="Calibri" pitchFamily="34" charset="0"/>
                          <a:ea typeface="Times New Roman"/>
                          <a:cs typeface="Times New Roman"/>
                        </a:rPr>
                        <a:t>   (c) Non-controlling interest</a:t>
                      </a: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b="0" kern="1200" dirty="0">
                          <a:solidFill>
                            <a:schemeClr val="tx1"/>
                          </a:solidFill>
                          <a:latin typeface="Calibri" pitchFamily="34" charset="0"/>
                          <a:ea typeface="+mn-ea"/>
                          <a:cs typeface="+mn-cs"/>
                        </a:rPr>
                        <a:t>(1)</a:t>
                      </a:r>
                    </a:p>
                  </a:txBody>
                  <a:tcPr marL="68580" marR="68580" marT="0" marB="0" anchor="b">
                    <a:lnL>
                      <a:noFill/>
                    </a:lnL>
                    <a:lnR>
                      <a:noFill/>
                    </a:lnR>
                    <a:lnT w="3175" cap="flat" cmpd="sng" algn="ctr">
                      <a:noFill/>
                      <a:prstDash val="dot"/>
                      <a:round/>
                      <a:headEnd type="none" w="med" len="med"/>
                      <a:tailEnd type="none" w="med" len="med"/>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5"/>
                  </a:ext>
                </a:extLst>
              </a:tr>
              <a:tr h="662828">
                <a:tc>
                  <a:txBody>
                    <a:bodyPr/>
                    <a:lstStyle/>
                    <a:p>
                      <a:pPr marL="0" marR="0">
                        <a:spcBef>
                          <a:spcPts val="0"/>
                        </a:spcBef>
                        <a:spcAft>
                          <a:spcPts val="0"/>
                        </a:spcAft>
                      </a:pPr>
                      <a:r>
                        <a:rPr lang="en-US" sz="1400" b="1" dirty="0">
                          <a:latin typeface="Calibri" pitchFamily="34" charset="0"/>
                        </a:rPr>
                        <a:t>Liabilities</a:t>
                      </a:r>
                    </a:p>
                    <a:p>
                      <a:pPr marL="0" marR="0">
                        <a:spcBef>
                          <a:spcPts val="0"/>
                        </a:spcBef>
                        <a:spcAft>
                          <a:spcPts val="0"/>
                        </a:spcAft>
                      </a:pPr>
                      <a:r>
                        <a:rPr lang="en-US" sz="1400" b="1" dirty="0">
                          <a:latin typeface="Calibri" pitchFamily="34" charset="0"/>
                        </a:rPr>
                        <a:t>(1) Non-current liabilities</a:t>
                      </a:r>
                    </a:p>
                    <a:p>
                      <a:pPr marL="0" marR="0" lvl="0">
                        <a:spcBef>
                          <a:spcPts val="0"/>
                        </a:spcBef>
                        <a:spcAft>
                          <a:spcPts val="0"/>
                        </a:spcAft>
                      </a:pPr>
                      <a:r>
                        <a:rPr lang="en-US" sz="1400" dirty="0">
                          <a:latin typeface="Calibri" pitchFamily="34" charset="0"/>
                          <a:ea typeface="Times New Roman"/>
                          <a:cs typeface="Times New Roman"/>
                        </a:rPr>
                        <a:t>   (a) Financial liabilities</a:t>
                      </a:r>
                    </a:p>
                  </a:txBody>
                  <a:tcPr marL="59346" marR="59346" marT="0" marB="0" anchor="b"/>
                </a:tc>
                <a:tc>
                  <a:txBody>
                    <a:bodyPr/>
                    <a:lstStyle/>
                    <a:p>
                      <a:pPr marL="0" marR="0" algn="r" defTabSz="914400" rtl="0" eaLnBrk="1" latinLnBrk="0" hangingPunct="1">
                        <a:spcBef>
                          <a:spcPts val="0"/>
                        </a:spcBef>
                        <a:spcAft>
                          <a:spcPts val="0"/>
                        </a:spcAft>
                      </a:pPr>
                      <a:endParaRPr lang="en-US" sz="1400" b="0" kern="1200" dirty="0">
                        <a:solidFill>
                          <a:schemeClr val="tx1"/>
                        </a:solidFill>
                        <a:latin typeface="Calibri" pitchFamily="34" charset="0"/>
                        <a:ea typeface="+mn-ea"/>
                        <a:cs typeface="+mn-cs"/>
                      </a:endParaRPr>
                    </a:p>
                  </a:txBody>
                  <a:tcPr marL="59346" marR="59346" marT="0" marB="0" anchor="b">
                    <a:lnT w="3175" cap="flat" cmpd="sng" algn="ctr">
                      <a:noFill/>
                      <a:prstDash val="dot"/>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06"/>
                  </a:ext>
                </a:extLst>
              </a:tr>
              <a:tr h="220943">
                <a:tc>
                  <a:txBody>
                    <a:bodyPr/>
                    <a:lstStyle/>
                    <a:p>
                      <a:pPr marL="0" marR="0" indent="127000">
                        <a:spcBef>
                          <a:spcPts val="0"/>
                        </a:spcBef>
                        <a:spcAft>
                          <a:spcPts val="0"/>
                        </a:spcAft>
                      </a:pPr>
                      <a:r>
                        <a:rPr lang="en-US" sz="1400" dirty="0">
                          <a:latin typeface="Calibri" pitchFamily="34" charset="0"/>
                        </a:rPr>
                        <a:t>     (i) Borrowings </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dirty="0"/>
                        <a:t>-</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7"/>
                  </a:ext>
                </a:extLst>
              </a:tr>
              <a:tr h="220943">
                <a:tc>
                  <a:txBody>
                    <a:bodyPr/>
                    <a:lstStyle/>
                    <a:p>
                      <a:pPr marL="0" marR="0" indent="127000">
                        <a:spcBef>
                          <a:spcPts val="0"/>
                        </a:spcBef>
                        <a:spcAft>
                          <a:spcPts val="0"/>
                        </a:spcAft>
                      </a:pPr>
                      <a:r>
                        <a:rPr lang="en-US" sz="1400" dirty="0">
                          <a:latin typeface="Calibri" pitchFamily="34" charset="0"/>
                        </a:rPr>
                        <a:t>     (ii) Lease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IN" sz="1400" b="0" kern="1200" dirty="0">
                          <a:solidFill>
                            <a:schemeClr val="tx1"/>
                          </a:solidFill>
                          <a:latin typeface="Calibri" pitchFamily="34" charset="0"/>
                          <a:ea typeface="+mn-ea"/>
                          <a:cs typeface="+mn-cs"/>
                        </a:rPr>
                        <a:t>120</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8"/>
                  </a:ext>
                </a:extLst>
              </a:tr>
              <a:tr h="220943">
                <a:tc>
                  <a:txBody>
                    <a:bodyPr/>
                    <a:lstStyle/>
                    <a:p>
                      <a:pPr marL="0" marR="0" indent="127000">
                        <a:spcBef>
                          <a:spcPts val="0"/>
                        </a:spcBef>
                        <a:spcAft>
                          <a:spcPts val="0"/>
                        </a:spcAft>
                      </a:pPr>
                      <a:r>
                        <a:rPr lang="en-US" sz="1400" dirty="0">
                          <a:latin typeface="Calibri" pitchFamily="34" charset="0"/>
                        </a:rPr>
                        <a:t>     (iii) Other financial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Calibri" pitchFamily="34" charset="0"/>
                          <a:ea typeface="+mn-ea"/>
                          <a:cs typeface="+mn-cs"/>
                        </a:rPr>
                        <a:t>-</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09"/>
                  </a:ext>
                </a:extLst>
              </a:tr>
              <a:tr h="220943">
                <a:tc>
                  <a:txBody>
                    <a:bodyPr/>
                    <a:lstStyle/>
                    <a:p>
                      <a:pPr marL="0" marR="0" lvl="0" indent="127000">
                        <a:spcBef>
                          <a:spcPts val="0"/>
                        </a:spcBef>
                        <a:spcAft>
                          <a:spcPts val="0"/>
                        </a:spcAft>
                      </a:pPr>
                      <a:r>
                        <a:rPr lang="en-US" sz="1400" dirty="0">
                          <a:latin typeface="Calibri" pitchFamily="34" charset="0"/>
                        </a:rPr>
                        <a:t>(b)</a:t>
                      </a:r>
                      <a:r>
                        <a:rPr lang="en-US" sz="1400" baseline="0" dirty="0">
                          <a:latin typeface="Calibri" pitchFamily="34" charset="0"/>
                        </a:rPr>
                        <a:t> Provisions</a:t>
                      </a:r>
                      <a:r>
                        <a:rPr lang="en-US" sz="1400" dirty="0">
                          <a:latin typeface="Calibri" pitchFamily="34" charset="0"/>
                        </a:rPr>
                        <a:t> </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a:t>
                      </a:r>
                      <a:endParaRPr lang="en-US" sz="14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0"/>
                  </a:ext>
                </a:extLst>
              </a:tr>
              <a:tr h="220943">
                <a:tc>
                  <a:txBody>
                    <a:bodyPr/>
                    <a:lstStyle/>
                    <a:p>
                      <a:r>
                        <a:rPr lang="en-US" sz="1400" dirty="0">
                          <a:latin typeface="Calibri" pitchFamily="34" charset="0"/>
                          <a:ea typeface="Times New Roman"/>
                          <a:cs typeface="Times New Roman"/>
                        </a:rPr>
                        <a:t>   (c</a:t>
                      </a:r>
                      <a:r>
                        <a:rPr lang="en-US" sz="1400" baseline="0" dirty="0">
                          <a:latin typeface="Calibri" pitchFamily="34" charset="0"/>
                          <a:ea typeface="Times New Roman"/>
                          <a:cs typeface="Times New Roman"/>
                        </a:rPr>
                        <a:t>) Other non-current liabilities</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a:t>
                      </a:r>
                      <a:endParaRPr lang="en-US" sz="1400" b="0" kern="1200" dirty="0">
                        <a:solidFill>
                          <a:schemeClr val="tx1"/>
                        </a:solidFill>
                        <a:latin typeface="Calibri" pitchFamily="34" charset="0"/>
                        <a:ea typeface="+mn-ea"/>
                        <a:cs typeface="+mn-cs"/>
                      </a:endParaRPr>
                    </a:p>
                  </a:txBody>
                  <a:tcPr marL="68580" marR="68580" marT="0" marB="0" anchor="b">
                    <a:lnL>
                      <a:noFill/>
                    </a:lnL>
                    <a:lnR>
                      <a:noFill/>
                    </a:lnR>
                    <a:lnT w="3175" cap="flat" cmpd="sng" algn="ctr">
                      <a:noFill/>
                      <a:prstDash val="dot"/>
                      <a:round/>
                      <a:headEnd type="none" w="med" len="med"/>
                      <a:tailEnd type="none" w="med" len="med"/>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1"/>
                  </a:ext>
                </a:extLst>
              </a:tr>
              <a:tr h="441885">
                <a:tc>
                  <a:txBody>
                    <a:bodyPr/>
                    <a:lstStyle/>
                    <a:p>
                      <a:pPr marL="0" marR="0">
                        <a:spcBef>
                          <a:spcPts val="0"/>
                        </a:spcBef>
                        <a:spcAft>
                          <a:spcPts val="0"/>
                        </a:spcAft>
                      </a:pPr>
                      <a:r>
                        <a:rPr lang="en-US" sz="1400" dirty="0">
                          <a:latin typeface="Calibri" pitchFamily="34" charset="0"/>
                        </a:rPr>
                        <a:t>(</a:t>
                      </a:r>
                      <a:r>
                        <a:rPr lang="en-US" sz="1400" b="1" dirty="0">
                          <a:latin typeface="Calibri" pitchFamily="34" charset="0"/>
                        </a:rPr>
                        <a:t>2) Current liabilities</a:t>
                      </a:r>
                    </a:p>
                    <a:p>
                      <a:pPr marL="0" marR="0">
                        <a:spcBef>
                          <a:spcPts val="0"/>
                        </a:spcBef>
                        <a:spcAft>
                          <a:spcPts val="0"/>
                        </a:spcAft>
                      </a:pPr>
                      <a:r>
                        <a:rPr lang="en-US" sz="1400" dirty="0">
                          <a:latin typeface="Calibri" pitchFamily="34" charset="0"/>
                          <a:ea typeface="Times New Roman"/>
                          <a:cs typeface="Times New Roman"/>
                        </a:rPr>
                        <a:t>   (a)</a:t>
                      </a:r>
                      <a:r>
                        <a:rPr lang="en-US" sz="1400" baseline="0" dirty="0">
                          <a:latin typeface="Calibri" pitchFamily="34" charset="0"/>
                          <a:ea typeface="Times New Roman"/>
                          <a:cs typeface="Times New Roman"/>
                        </a:rPr>
                        <a:t> Financial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endParaRPr lang="en-US" sz="1400" b="0" kern="1200" dirty="0">
                        <a:solidFill>
                          <a:schemeClr val="tx1"/>
                        </a:solidFill>
                        <a:latin typeface="Calibri" pitchFamily="34" charset="0"/>
                        <a:ea typeface="+mn-ea"/>
                        <a:cs typeface="+mn-cs"/>
                      </a:endParaRPr>
                    </a:p>
                  </a:txBody>
                  <a:tcPr marL="59346" marR="59346" marT="0" marB="0" anchor="b">
                    <a:lnT w="3175" cap="flat" cmpd="sng" algn="ctr">
                      <a:noFill/>
                      <a:prstDash val="dot"/>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012"/>
                  </a:ext>
                </a:extLst>
              </a:tr>
              <a:tr h="220943">
                <a:tc>
                  <a:txBody>
                    <a:bodyPr/>
                    <a:lstStyle/>
                    <a:p>
                      <a:pPr marL="0" marR="0" indent="127000">
                        <a:spcBef>
                          <a:spcPts val="0"/>
                        </a:spcBef>
                        <a:spcAft>
                          <a:spcPts val="0"/>
                        </a:spcAft>
                      </a:pPr>
                      <a:r>
                        <a:rPr lang="en-US" sz="1400" dirty="0">
                          <a:latin typeface="Calibri" pitchFamily="34" charset="0"/>
                        </a:rPr>
                        <a:t>    (i) Borrowings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3"/>
                  </a:ext>
                </a:extLst>
              </a:tr>
              <a:tr h="220943">
                <a:tc>
                  <a:txBody>
                    <a:bodyPr/>
                    <a:lstStyle/>
                    <a:p>
                      <a:pPr marL="0" marR="0" indent="127000">
                        <a:spcBef>
                          <a:spcPts val="0"/>
                        </a:spcBef>
                        <a:spcAft>
                          <a:spcPts val="0"/>
                        </a:spcAft>
                      </a:pPr>
                      <a:r>
                        <a:rPr lang="en-US" sz="1400" dirty="0">
                          <a:latin typeface="Calibri" pitchFamily="34" charset="0"/>
                        </a:rPr>
                        <a:t>    (ii) Trade payables </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4"/>
                  </a:ext>
                </a:extLst>
              </a:tr>
              <a:tr h="235673">
                <a:tc>
                  <a:txBody>
                    <a:bodyPr/>
                    <a:lstStyle/>
                    <a:p>
                      <a:pPr marL="0" marR="0" indent="127000">
                        <a:spcBef>
                          <a:spcPts val="0"/>
                        </a:spcBef>
                        <a:spcAft>
                          <a:spcPts val="0"/>
                        </a:spcAft>
                      </a:pPr>
                      <a:r>
                        <a:rPr lang="en-IN" sz="1400" dirty="0">
                          <a:latin typeface="Calibri" pitchFamily="34" charset="0"/>
                          <a:ea typeface="Times New Roman"/>
                          <a:cs typeface="Times New Roman"/>
                        </a:rPr>
                        <a:t>           </a:t>
                      </a:r>
                      <a:r>
                        <a:rPr lang="en-US" sz="1400" dirty="0"/>
                        <a:t>Total outstanding dues of micro enterprises and small enterprises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164</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5"/>
                  </a:ext>
                </a:extLst>
              </a:tr>
              <a:tr h="451048">
                <a:tc>
                  <a:txBody>
                    <a:bodyPr/>
                    <a:lstStyle/>
                    <a:p>
                      <a:pPr marL="0" marR="0" indent="127000">
                        <a:spcBef>
                          <a:spcPts val="0"/>
                        </a:spcBef>
                        <a:spcAft>
                          <a:spcPts val="0"/>
                        </a:spcAft>
                      </a:pPr>
                      <a:r>
                        <a:rPr lang="en-IN" sz="1400" dirty="0">
                          <a:latin typeface="Calibri" pitchFamily="34" charset="0"/>
                          <a:ea typeface="Times New Roman"/>
                          <a:cs typeface="Times New Roman"/>
                        </a:rPr>
                        <a:t>            </a:t>
                      </a:r>
                      <a:r>
                        <a:rPr lang="en-US" sz="1400" dirty="0"/>
                        <a:t>Total outstanding dues of creditors other than micro &amp; small enterprises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3,944</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6"/>
                  </a:ext>
                </a:extLst>
              </a:tr>
              <a:tr h="220943">
                <a:tc>
                  <a:txBody>
                    <a:bodyPr/>
                    <a:lstStyle/>
                    <a:p>
                      <a:pPr marL="0" marR="0" indent="127000">
                        <a:spcBef>
                          <a:spcPts val="0"/>
                        </a:spcBef>
                        <a:spcAft>
                          <a:spcPts val="0"/>
                        </a:spcAft>
                      </a:pPr>
                      <a:r>
                        <a:rPr lang="en-US" sz="1400" dirty="0">
                          <a:latin typeface="Calibri" pitchFamily="34" charset="0"/>
                        </a:rPr>
                        <a:t>    (iii) Lease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IN" sz="1400" b="0" kern="1200" dirty="0">
                          <a:solidFill>
                            <a:schemeClr val="tx1"/>
                          </a:solidFill>
                          <a:latin typeface="Calibri" pitchFamily="34" charset="0"/>
                          <a:ea typeface="+mn-ea"/>
                          <a:cs typeface="+mn-cs"/>
                        </a:rPr>
                        <a:t>187</a:t>
                      </a:r>
                      <a:endParaRPr lang="en-US" sz="14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7"/>
                  </a:ext>
                </a:extLst>
              </a:tr>
              <a:tr h="220943">
                <a:tc>
                  <a:txBody>
                    <a:bodyPr/>
                    <a:lstStyle/>
                    <a:p>
                      <a:pPr marL="0" marR="0" indent="127000">
                        <a:spcBef>
                          <a:spcPts val="0"/>
                        </a:spcBef>
                        <a:spcAft>
                          <a:spcPts val="0"/>
                        </a:spcAft>
                      </a:pPr>
                      <a:r>
                        <a:rPr lang="en-US" sz="1400" dirty="0">
                          <a:latin typeface="Calibri" pitchFamily="34" charset="0"/>
                        </a:rPr>
                        <a:t>    (iv) Other financial liabilities</a:t>
                      </a:r>
                      <a:endParaRPr lang="en-US" sz="1400" dirty="0">
                        <a:latin typeface="Calibri" pitchFamily="34" charset="0"/>
                        <a:ea typeface="Times New Roman"/>
                        <a:cs typeface="Times New Roman"/>
                      </a:endParaRPr>
                    </a:p>
                  </a:txBody>
                  <a:tcPr marL="59346" marR="59346" marT="0" marB="0" anchor="b"/>
                </a:tc>
                <a:tc>
                  <a:txBody>
                    <a:bodyPr/>
                    <a:lstStyle/>
                    <a:p>
                      <a:pPr marL="0" marR="0" algn="r" defTabSz="914400" rtl="0" eaLnBrk="1" latinLnBrk="0" hangingPunct="1">
                        <a:spcBef>
                          <a:spcPts val="0"/>
                        </a:spcBef>
                        <a:spcAft>
                          <a:spcPts val="0"/>
                        </a:spcAft>
                      </a:pPr>
                      <a:r>
                        <a:rPr lang="en-US" sz="1400" b="0" kern="1200" dirty="0">
                          <a:solidFill>
                            <a:schemeClr val="tx1"/>
                          </a:solidFill>
                          <a:latin typeface="+mn-lt"/>
                          <a:ea typeface="+mn-ea"/>
                          <a:cs typeface="+mn-cs"/>
                        </a:rPr>
                        <a:t>664</a:t>
                      </a:r>
                      <a:endParaRPr lang="en-US" sz="1400" b="0" kern="1200" dirty="0">
                        <a:solidFill>
                          <a:schemeClr val="tx1"/>
                        </a:solidFill>
                        <a:latin typeface="Calibri" pitchFamily="34" charset="0"/>
                        <a:ea typeface="+mn-ea"/>
                        <a:cs typeface="+mn-cs"/>
                      </a:endParaRP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18"/>
                  </a:ext>
                </a:extLst>
              </a:tr>
              <a:tr h="220943">
                <a:tc>
                  <a:txBody>
                    <a:bodyPr/>
                    <a:lstStyle/>
                    <a:p>
                      <a:pPr marL="0" marR="0" indent="127000">
                        <a:spcBef>
                          <a:spcPts val="0"/>
                        </a:spcBef>
                        <a:spcAft>
                          <a:spcPts val="0"/>
                        </a:spcAft>
                      </a:pPr>
                      <a:r>
                        <a:rPr lang="en-US" sz="1400" dirty="0">
                          <a:latin typeface="Calibri" pitchFamily="34" charset="0"/>
                          <a:ea typeface="Times New Roman"/>
                          <a:cs typeface="Times New Roman"/>
                        </a:rPr>
                        <a:t>(b) Other current</a:t>
                      </a:r>
                      <a:r>
                        <a:rPr lang="en-US" sz="1400" baseline="0" dirty="0">
                          <a:latin typeface="Calibri" pitchFamily="34" charset="0"/>
                          <a:ea typeface="Times New Roman"/>
                          <a:cs typeface="Times New Roman"/>
                        </a:rPr>
                        <a:t> liabilities </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400" b="0" kern="1200" dirty="0">
                          <a:solidFill>
                            <a:schemeClr val="tx1"/>
                          </a:solidFill>
                          <a:latin typeface="Calibri" pitchFamily="34" charset="0"/>
                          <a:ea typeface="+mn-ea"/>
                          <a:cs typeface="+mn-cs"/>
                        </a:rPr>
                        <a:t>3,389</a:t>
                      </a: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9"/>
                  </a:ext>
                </a:extLst>
              </a:tr>
              <a:tr h="220943">
                <a:tc>
                  <a:txBody>
                    <a:bodyPr/>
                    <a:lstStyle/>
                    <a:p>
                      <a:pPr marL="0" marR="0" indent="127000">
                        <a:spcBef>
                          <a:spcPts val="0"/>
                        </a:spcBef>
                        <a:spcAft>
                          <a:spcPts val="0"/>
                        </a:spcAft>
                      </a:pPr>
                      <a:r>
                        <a:rPr lang="en-US" sz="1400" dirty="0">
                          <a:latin typeface="Calibri" pitchFamily="34" charset="0"/>
                          <a:ea typeface="Times New Roman"/>
                          <a:cs typeface="Times New Roman"/>
                        </a:rPr>
                        <a:t>(c) Provisions</a:t>
                      </a:r>
                    </a:p>
                  </a:txBody>
                  <a:tcPr marL="59346" marR="59346" marT="0" marB="0" anchor="b">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Calibri" pitchFamily="34" charset="0"/>
                          <a:ea typeface="+mn-ea"/>
                          <a:cs typeface="+mn-cs"/>
                        </a:rPr>
                        <a:t>49,488</a:t>
                      </a: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20"/>
                  </a:ext>
                </a:extLst>
              </a:tr>
              <a:tr h="220943">
                <a:tc>
                  <a:txBody>
                    <a:bodyPr/>
                    <a:lstStyle/>
                    <a:p>
                      <a:pPr marL="0" marR="0" indent="127000">
                        <a:spcBef>
                          <a:spcPts val="0"/>
                        </a:spcBef>
                        <a:spcAft>
                          <a:spcPts val="0"/>
                        </a:spcAft>
                      </a:pPr>
                      <a:r>
                        <a:rPr lang="en-IN" sz="1400" dirty="0">
                          <a:latin typeface="Calibri" pitchFamily="34" charset="0"/>
                          <a:ea typeface="Times New Roman"/>
                          <a:cs typeface="Times New Roman"/>
                        </a:rPr>
                        <a:t>(d) </a:t>
                      </a:r>
                      <a:r>
                        <a:rPr lang="en-US" sz="1400" dirty="0"/>
                        <a:t>Current tax liabilities (Net)</a:t>
                      </a:r>
                      <a:endParaRPr lang="en-US" sz="1400" dirty="0">
                        <a:latin typeface="Calibri" pitchFamily="34" charset="0"/>
                        <a:ea typeface="Times New Roman"/>
                        <a:cs typeface="Times New Roman"/>
                      </a:endParaRPr>
                    </a:p>
                  </a:txBody>
                  <a:tcPr marL="59346" marR="59346" marT="0" marB="0" anchor="b">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tx1"/>
                          </a:solidFill>
                          <a:latin typeface="Calibri" pitchFamily="34" charset="0"/>
                          <a:ea typeface="+mn-ea"/>
                          <a:cs typeface="+mn-cs"/>
                        </a:rPr>
                        <a:t>-</a:t>
                      </a:r>
                      <a:endParaRPr lang="en-US" sz="14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21"/>
                  </a:ext>
                </a:extLst>
              </a:tr>
              <a:tr h="220943">
                <a:tc>
                  <a:txBody>
                    <a:bodyPr/>
                    <a:lstStyle/>
                    <a:p>
                      <a:pPr marL="0" marR="0" indent="127000">
                        <a:spcBef>
                          <a:spcPts val="0"/>
                        </a:spcBef>
                        <a:spcAft>
                          <a:spcPts val="0"/>
                        </a:spcAft>
                      </a:pPr>
                      <a:endParaRPr lang="en-US" sz="1400" b="0" dirty="0">
                        <a:latin typeface="Calibri" pitchFamily="34" charset="0"/>
                        <a:ea typeface="Times New Roman"/>
                        <a:cs typeface="Times New Roman"/>
                      </a:endParaRPr>
                    </a:p>
                  </a:txBody>
                  <a:tcPr marL="59346" marR="59346" marT="0" marB="0" anchor="b">
                    <a:lnR>
                      <a:noFill/>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22"/>
                  </a:ext>
                </a:extLst>
              </a:tr>
              <a:tr h="220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rPr>
                        <a:t>Total</a:t>
                      </a:r>
                      <a:r>
                        <a:rPr lang="en-US" sz="1400" b="1" baseline="0" dirty="0">
                          <a:latin typeface="Calibri" pitchFamily="34" charset="0"/>
                        </a:rPr>
                        <a:t> e</a:t>
                      </a:r>
                      <a:r>
                        <a:rPr lang="en-US" sz="1400" b="1" dirty="0">
                          <a:latin typeface="Calibri" pitchFamily="34" charset="0"/>
                        </a:rPr>
                        <a:t>quity &amp; liabilities</a:t>
                      </a:r>
                      <a:endParaRPr lang="en-US" sz="1400" b="1" dirty="0">
                        <a:latin typeface="Calibri" pitchFamily="34" charset="0"/>
                        <a:ea typeface="Times New Roman"/>
                        <a:cs typeface="Times New Roman"/>
                      </a:endParaRPr>
                    </a:p>
                  </a:txBody>
                  <a:tcPr marL="59346" marR="59346" marT="0" marB="0" anchor="b">
                    <a:solidFill>
                      <a:schemeClr val="accent1">
                        <a:lumMod val="75000"/>
                      </a:schemeClr>
                    </a:solidFill>
                  </a:tcPr>
                </a:tc>
                <a:tc>
                  <a:txBody>
                    <a:bodyPr/>
                    <a:lstStyle/>
                    <a:p>
                      <a:pPr marL="0" marR="0" algn="r" defTabSz="914400" rtl="0" eaLnBrk="1" latinLnBrk="0" hangingPunct="1">
                        <a:spcBef>
                          <a:spcPts val="0"/>
                        </a:spcBef>
                        <a:spcAft>
                          <a:spcPts val="0"/>
                        </a:spcAft>
                      </a:pPr>
                      <a:r>
                        <a:rPr lang="en-US" sz="1400" b="1" kern="1200" dirty="0">
                          <a:solidFill>
                            <a:schemeClr val="tx1"/>
                          </a:solidFill>
                          <a:latin typeface="Calibri" pitchFamily="34" charset="0"/>
                          <a:ea typeface="+mn-ea"/>
                          <a:cs typeface="+mn-cs"/>
                        </a:rPr>
                        <a:t>17,529</a:t>
                      </a:r>
                    </a:p>
                  </a:txBody>
                  <a:tcPr marL="68580" marR="68580" marT="0" marB="0" anchor="b">
                    <a:lnT w="3175" cap="flat" cmpd="sng" algn="ctr">
                      <a:noFill/>
                      <a:prstDash val="dot"/>
                      <a:round/>
                      <a:headEnd type="none" w="med" len="med"/>
                      <a:tailEnd type="none" w="med" len="med"/>
                    </a:lnT>
                    <a:solidFill>
                      <a:schemeClr val="accent1">
                        <a:lumMod val="75000"/>
                      </a:schemeClr>
                    </a:solidFill>
                  </a:tcPr>
                </a:tc>
                <a:extLst>
                  <a:ext uri="{0D108BD9-81ED-4DB2-BD59-A6C34878D82A}">
                    <a16:rowId xmlns:a16="http://schemas.microsoft.com/office/drawing/2014/main" val="10023"/>
                  </a:ext>
                </a:extLst>
              </a:tr>
            </a:tbl>
          </a:graphicData>
        </a:graphic>
      </p:graphicFrame>
      <p:sp>
        <p:nvSpPr>
          <p:cNvPr id="4" name="Slide Number Placeholder 3">
            <a:extLst>
              <a:ext uri="{FF2B5EF4-FFF2-40B4-BE49-F238E27FC236}">
                <a16:creationId xmlns:a16="http://schemas.microsoft.com/office/drawing/2014/main" id="{F0F4B368-8FC3-98CE-A965-89781C15FA2F}"/>
              </a:ext>
            </a:extLst>
          </p:cNvPr>
          <p:cNvSpPr>
            <a:spLocks noGrp="1"/>
          </p:cNvSpPr>
          <p:nvPr>
            <p:ph type="sldNum" sz="quarter" idx="12"/>
          </p:nvPr>
        </p:nvSpPr>
        <p:spPr/>
        <p:txBody>
          <a:bodyPr/>
          <a:lstStyle/>
          <a:p>
            <a:fld id="{C7B9B95D-F2CB-4CF3-B3AD-796D80689AB1}" type="slidenum">
              <a:rPr lang="en-IN" smtClean="0"/>
              <a:t>19</a:t>
            </a:fld>
            <a:endParaRPr lang="en-IN"/>
          </a:p>
        </p:txBody>
      </p:sp>
    </p:spTree>
    <p:extLst>
      <p:ext uri="{BB962C8B-B14F-4D97-AF65-F5344CB8AC3E}">
        <p14:creationId xmlns:p14="http://schemas.microsoft.com/office/powerpoint/2010/main" val="389134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126889-8632-8035-EFFB-E48504FC1EB7}"/>
              </a:ext>
            </a:extLst>
          </p:cNvPr>
          <p:cNvSpPr txBox="1">
            <a:spLocks/>
          </p:cNvSpPr>
          <p:nvPr/>
        </p:nvSpPr>
        <p:spPr>
          <a:xfrm>
            <a:off x="-1845" y="12452"/>
            <a:ext cx="6047046" cy="764144"/>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500" b="1" dirty="0">
                <a:latin typeface="Lato Bold" panose="020F0802020204030203" pitchFamily="34" charset="0"/>
              </a:rPr>
              <a:t>Disclaimer</a:t>
            </a:r>
          </a:p>
        </p:txBody>
      </p:sp>
      <p:sp>
        <p:nvSpPr>
          <p:cNvPr id="5" name="Rectangle 4">
            <a:extLst>
              <a:ext uri="{FF2B5EF4-FFF2-40B4-BE49-F238E27FC236}">
                <a16:creationId xmlns:a16="http://schemas.microsoft.com/office/drawing/2014/main" id="{315FC940-CA0F-CF81-D299-A35FAF1B5689}"/>
              </a:ext>
            </a:extLst>
          </p:cNvPr>
          <p:cNvSpPr/>
          <p:nvPr/>
        </p:nvSpPr>
        <p:spPr>
          <a:xfrm>
            <a:off x="477672" y="1398733"/>
            <a:ext cx="11259403" cy="3693319"/>
          </a:xfrm>
          <a:prstGeom prst="rect">
            <a:avLst/>
          </a:prstGeom>
        </p:spPr>
        <p:txBody>
          <a:bodyPr wrap="square">
            <a:spAutoFit/>
          </a:bodyPr>
          <a:lstStyle/>
          <a:p>
            <a:r>
              <a:rPr lang="en-US" dirty="0">
                <a:solidFill>
                  <a:schemeClr val="tx1">
                    <a:lumMod val="65000"/>
                    <a:lumOff val="35000"/>
                  </a:schemeClr>
                </a:solidFill>
                <a:latin typeface="Lato Light" panose="020F0302020204030203" pitchFamily="34" charset="0"/>
              </a:rPr>
              <a:t>Some of the statements made in this presentation are forward-looking statements and are based on the current beliefs, assumptions, expectations, estimates, objectives and projections of the directors and management of Dish TV India Limited about its business and the industry and markets in which it operates. </a:t>
            </a:r>
          </a:p>
          <a:p>
            <a:endParaRPr lang="en-US" dirty="0">
              <a:solidFill>
                <a:schemeClr val="tx1">
                  <a:lumMod val="65000"/>
                  <a:lumOff val="35000"/>
                </a:schemeClr>
              </a:solidFill>
              <a:latin typeface="Lato Light" panose="020F0302020204030203" pitchFamily="34" charset="0"/>
            </a:endParaRPr>
          </a:p>
          <a:p>
            <a:r>
              <a:rPr lang="en-US" dirty="0">
                <a:solidFill>
                  <a:schemeClr val="tx1">
                    <a:lumMod val="65000"/>
                    <a:lumOff val="35000"/>
                  </a:schemeClr>
                </a:solidFill>
                <a:latin typeface="Lato Light" panose="020F0302020204030203" pitchFamily="34" charset="0"/>
              </a:rPr>
              <a:t>These forward-looking statements include, without limitation, statements relating to revenues and earnings. The words “believe”, “anticipate”, “expect”, “estimate", "intend”, “project” and similar expressions are also intended to identify forward looking statements. These statements are not guarantees of future performance and are subject to risks, uncertainties and other factors, some of which are beyond the control of the Company and are difficult to predict. </a:t>
            </a:r>
          </a:p>
          <a:p>
            <a:endParaRPr lang="en-US" dirty="0">
              <a:solidFill>
                <a:schemeClr val="tx1">
                  <a:lumMod val="65000"/>
                  <a:lumOff val="35000"/>
                </a:schemeClr>
              </a:solidFill>
              <a:latin typeface="Lato Light" panose="020F0302020204030203" pitchFamily="34" charset="0"/>
            </a:endParaRPr>
          </a:p>
          <a:p>
            <a:r>
              <a:rPr lang="en-US" dirty="0">
                <a:solidFill>
                  <a:schemeClr val="tx1">
                    <a:lumMod val="65000"/>
                    <a:lumOff val="35000"/>
                  </a:schemeClr>
                </a:solidFill>
                <a:latin typeface="Lato Light" panose="020F0302020204030203" pitchFamily="34" charset="0"/>
              </a:rPr>
              <a:t>Consequently, actual results could differ materially from those expressed or forecast in the forward-looking statements as a result of, among other factors, changes in economic and market conditions, changes in the regulatory environment and other business and operational risks. Dish TV India Limited does not undertake to update these forward-looking statements to reflect events or circumstances that may arise after publication.</a:t>
            </a:r>
            <a:endParaRPr lang="en-IN" dirty="0">
              <a:solidFill>
                <a:schemeClr val="tx1">
                  <a:lumMod val="65000"/>
                  <a:lumOff val="35000"/>
                </a:schemeClr>
              </a:solidFill>
              <a:latin typeface="Lato Light" panose="020F0302020204030203" pitchFamily="34" charset="0"/>
            </a:endParaRPr>
          </a:p>
        </p:txBody>
      </p:sp>
      <p:sp>
        <p:nvSpPr>
          <p:cNvPr id="2" name="Slide Number Placeholder 1">
            <a:extLst>
              <a:ext uri="{FF2B5EF4-FFF2-40B4-BE49-F238E27FC236}">
                <a16:creationId xmlns:a16="http://schemas.microsoft.com/office/drawing/2014/main" id="{4617894F-A272-09A4-4104-805A7F54ED8D}"/>
              </a:ext>
            </a:extLst>
          </p:cNvPr>
          <p:cNvSpPr>
            <a:spLocks noGrp="1"/>
          </p:cNvSpPr>
          <p:nvPr>
            <p:ph type="sldNum" sz="quarter" idx="12"/>
          </p:nvPr>
        </p:nvSpPr>
        <p:spPr/>
        <p:txBody>
          <a:bodyPr/>
          <a:lstStyle/>
          <a:p>
            <a:fld id="{C7B9B95D-F2CB-4CF3-B3AD-796D80689AB1}" type="slidenum">
              <a:rPr lang="en-IN" smtClean="0"/>
              <a:t>2</a:t>
            </a:fld>
            <a:endParaRPr lang="en-IN"/>
          </a:p>
        </p:txBody>
      </p:sp>
    </p:spTree>
    <p:extLst>
      <p:ext uri="{BB962C8B-B14F-4D97-AF65-F5344CB8AC3E}">
        <p14:creationId xmlns:p14="http://schemas.microsoft.com/office/powerpoint/2010/main" val="260047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CC1D7F-FAC1-8D9D-1557-B40298A57475}"/>
              </a:ext>
            </a:extLst>
          </p:cNvPr>
          <p:cNvGraphicFramePr>
            <a:graphicFrameLocks noGrp="1"/>
          </p:cNvGraphicFramePr>
          <p:nvPr>
            <p:extLst>
              <p:ext uri="{D42A27DB-BD31-4B8C-83A1-F6EECF244321}">
                <p14:modId xmlns:p14="http://schemas.microsoft.com/office/powerpoint/2010/main" val="76623276"/>
              </p:ext>
            </p:extLst>
          </p:nvPr>
        </p:nvGraphicFramePr>
        <p:xfrm>
          <a:off x="143642" y="685800"/>
          <a:ext cx="9827672" cy="6172200"/>
        </p:xfrm>
        <a:graphic>
          <a:graphicData uri="http://schemas.openxmlformats.org/drawingml/2006/table">
            <a:tbl>
              <a:tblPr>
                <a:effectLst/>
                <a:tableStyleId>{9D7B26C5-4107-4FEC-AEDC-1716B250A1EF}</a:tableStyleId>
              </a:tblPr>
              <a:tblGrid>
                <a:gridCol w="6998515">
                  <a:extLst>
                    <a:ext uri="{9D8B030D-6E8A-4147-A177-3AD203B41FA5}">
                      <a16:colId xmlns:a16="http://schemas.microsoft.com/office/drawing/2014/main" val="20000"/>
                    </a:ext>
                  </a:extLst>
                </a:gridCol>
                <a:gridCol w="2829157">
                  <a:extLst>
                    <a:ext uri="{9D8B030D-6E8A-4147-A177-3AD203B41FA5}">
                      <a16:colId xmlns:a16="http://schemas.microsoft.com/office/drawing/2014/main" val="20001"/>
                    </a:ext>
                  </a:extLst>
                </a:gridCol>
              </a:tblGrid>
              <a:tr h="161359">
                <a:tc>
                  <a:txBody>
                    <a:bodyPr/>
                    <a:lstStyle/>
                    <a:p>
                      <a:pPr marL="0" marR="0" algn="l" defTabSz="914400" rtl="0" eaLnBrk="1" latinLnBrk="0" hangingPunct="1">
                        <a:spcBef>
                          <a:spcPts val="0"/>
                        </a:spcBef>
                        <a:spcAft>
                          <a:spcPts val="0"/>
                        </a:spcAft>
                      </a:pPr>
                      <a:r>
                        <a:rPr lang="en-US" sz="1500" b="1" kern="1200" dirty="0" err="1">
                          <a:solidFill>
                            <a:schemeClr val="tx1"/>
                          </a:solidFill>
                          <a:latin typeface="Calibri" pitchFamily="34" charset="0"/>
                          <a:ea typeface="+mn-ea"/>
                          <a:cs typeface="+mn-cs"/>
                        </a:rPr>
                        <a:t>Rs</a:t>
                      </a:r>
                      <a:r>
                        <a:rPr lang="en-US" sz="1500" b="1" kern="1200" dirty="0">
                          <a:solidFill>
                            <a:schemeClr val="tx1"/>
                          </a:solidFill>
                          <a:latin typeface="Calibri" pitchFamily="34" charset="0"/>
                          <a:ea typeface="+mn-ea"/>
                          <a:cs typeface="+mn-cs"/>
                        </a:rPr>
                        <a:t>. million</a:t>
                      </a:r>
                    </a:p>
                  </a:txBody>
                  <a:tcPr marL="59346" marR="59346" marT="0" marB="0" anchor="b"/>
                </a:tc>
                <a:tc>
                  <a:txBody>
                    <a:bodyPr/>
                    <a:lstStyle/>
                    <a:p>
                      <a:pPr marL="0" marR="0" algn="r">
                        <a:spcBef>
                          <a:spcPts val="0"/>
                        </a:spcBef>
                        <a:spcAft>
                          <a:spcPts val="0"/>
                        </a:spcAft>
                      </a:pPr>
                      <a:r>
                        <a:rPr lang="en-US" sz="1500" b="1" i="0" u="none" strike="noStrike" dirty="0">
                          <a:solidFill>
                            <a:srgbClr val="000000"/>
                          </a:solidFill>
                          <a:latin typeface="+mn-lt"/>
                        </a:rPr>
                        <a:t>March  202</a:t>
                      </a:r>
                      <a:r>
                        <a:rPr lang="en-US" sz="1500" b="1" i="0" u="none" strike="noStrike" baseline="0" dirty="0">
                          <a:solidFill>
                            <a:srgbClr val="000000"/>
                          </a:solidFill>
                          <a:latin typeface="Calibri" pitchFamily="34" charset="0"/>
                        </a:rPr>
                        <a:t>6 </a:t>
                      </a:r>
                      <a:r>
                        <a:rPr lang="en-US" sz="1500" b="1" dirty="0">
                          <a:latin typeface="Calibri" pitchFamily="34" charset="0"/>
                        </a:rPr>
                        <a:t>(Audited)</a:t>
                      </a:r>
                      <a:endParaRPr lang="en-US" sz="1500" b="1" dirty="0">
                        <a:latin typeface="Calibri" pitchFamily="34" charset="0"/>
                        <a:ea typeface="Times New Roman"/>
                        <a:cs typeface="Times New Roman"/>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0"/>
                  </a:ext>
                </a:extLst>
              </a:tr>
              <a:tr h="161359">
                <a:tc>
                  <a:txBody>
                    <a:bodyPr/>
                    <a:lstStyle/>
                    <a:p>
                      <a:pPr marL="0" marR="0" algn="l"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Assets</a:t>
                      </a:r>
                    </a:p>
                  </a:txBody>
                  <a:tcPr marL="59346" marR="59346" marT="0" marB="0" anchor="b"/>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1"/>
                  </a:ext>
                </a:extLst>
              </a:tr>
              <a:tr h="161359">
                <a:tc>
                  <a:txBody>
                    <a:bodyPr/>
                    <a:lstStyle/>
                    <a:p>
                      <a:pPr marL="0" marR="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t>
                      </a:r>
                      <a:r>
                        <a:rPr lang="en-US" sz="1500" b="1" kern="1200" dirty="0">
                          <a:solidFill>
                            <a:schemeClr val="tx1"/>
                          </a:solidFill>
                          <a:latin typeface="Calibri" pitchFamily="34" charset="0"/>
                          <a:ea typeface="+mn-ea"/>
                          <a:cs typeface="+mn-cs"/>
                        </a:rPr>
                        <a:t>1) Non-current assets </a:t>
                      </a:r>
                    </a:p>
                  </a:txBody>
                  <a:tcPr marL="59346" marR="59346" marT="0" marB="0" anchor="b"/>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solidFill>
                      <a:schemeClr val="accent1">
                        <a:lumMod val="60000"/>
                        <a:lumOff val="40000"/>
                      </a:schemeClr>
                    </a:solidFill>
                  </a:tcPr>
                </a:tc>
                <a:extLst>
                  <a:ext uri="{0D108BD9-81ED-4DB2-BD59-A6C34878D82A}">
                    <a16:rowId xmlns:a16="http://schemas.microsoft.com/office/drawing/2014/main" val="10002"/>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 Property, plant &amp; equipment</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8,705</a:t>
                      </a:r>
                    </a:p>
                  </a:txBody>
                  <a:tcPr marL="59346" marR="59346" marT="0" marB="0" anchor="b">
                    <a:solidFill>
                      <a:schemeClr val="accent1">
                        <a:lumMod val="60000"/>
                        <a:lumOff val="40000"/>
                      </a:schemeClr>
                    </a:solidFill>
                  </a:tcPr>
                </a:tc>
                <a:extLst>
                  <a:ext uri="{0D108BD9-81ED-4DB2-BD59-A6C34878D82A}">
                    <a16:rowId xmlns:a16="http://schemas.microsoft.com/office/drawing/2014/main" val="10003"/>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(b) Capital work in progress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1,441</a:t>
                      </a:r>
                    </a:p>
                  </a:txBody>
                  <a:tcPr marL="68580" marR="68580" marT="0" marB="0" anchor="b">
                    <a:solidFill>
                      <a:schemeClr val="accent1">
                        <a:lumMod val="60000"/>
                        <a:lumOff val="40000"/>
                      </a:schemeClr>
                    </a:solidFill>
                  </a:tcPr>
                </a:tc>
                <a:extLst>
                  <a:ext uri="{0D108BD9-81ED-4DB2-BD59-A6C34878D82A}">
                    <a16:rowId xmlns:a16="http://schemas.microsoft.com/office/drawing/2014/main" val="10004"/>
                  </a:ext>
                </a:extLst>
              </a:tr>
              <a:tr h="161359">
                <a:tc>
                  <a:txBody>
                    <a:bodyPr/>
                    <a:lstStyle/>
                    <a:p>
                      <a:pPr marL="0" marR="0" indent="12700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Calibri" pitchFamily="34" charset="0"/>
                          <a:ea typeface="+mn-ea"/>
                          <a:cs typeface="+mn-cs"/>
                        </a:rPr>
                        <a:t>(c)</a:t>
                      </a:r>
                      <a:r>
                        <a:rPr lang="en-US" sz="1500" b="0" kern="1200" baseline="0" dirty="0">
                          <a:solidFill>
                            <a:schemeClr val="tx1"/>
                          </a:solidFill>
                          <a:latin typeface="Calibri" pitchFamily="34" charset="0"/>
                          <a:ea typeface="+mn-ea"/>
                          <a:cs typeface="+mn-cs"/>
                        </a:rPr>
                        <a:t> Goodwill </a:t>
                      </a:r>
                      <a:endParaRPr lang="en-US" sz="1500" b="0" kern="1200" dirty="0">
                        <a:solidFill>
                          <a:schemeClr val="tx1"/>
                        </a:solidFill>
                        <a:latin typeface="Calibri" pitchFamily="34" charset="0"/>
                        <a:ea typeface="+mn-ea"/>
                        <a:cs typeface="+mn-cs"/>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a:t>
                      </a:r>
                    </a:p>
                  </a:txBody>
                  <a:tcPr marL="68580" marR="68580" marT="0" marB="0" anchor="b">
                    <a:solidFill>
                      <a:schemeClr val="accent1">
                        <a:lumMod val="60000"/>
                        <a:lumOff val="40000"/>
                      </a:schemeClr>
                    </a:solidFill>
                  </a:tcPr>
                </a:tc>
                <a:extLst>
                  <a:ext uri="{0D108BD9-81ED-4DB2-BD59-A6C34878D82A}">
                    <a16:rowId xmlns:a16="http://schemas.microsoft.com/office/drawing/2014/main" val="10005"/>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(d)</a:t>
                      </a:r>
                      <a:r>
                        <a:rPr lang="en-US" sz="1500" b="0" kern="1200" baseline="0" dirty="0">
                          <a:solidFill>
                            <a:schemeClr val="tx1"/>
                          </a:solidFill>
                          <a:latin typeface="Calibri" pitchFamily="34" charset="0"/>
                          <a:ea typeface="+mn-ea"/>
                          <a:cs typeface="+mn-cs"/>
                        </a:rPr>
                        <a:t> Other intangible assets</a:t>
                      </a:r>
                      <a:endParaRPr lang="en-US" sz="1500" b="0" kern="1200" dirty="0">
                        <a:solidFill>
                          <a:schemeClr val="tx1"/>
                        </a:solidFill>
                        <a:latin typeface="Calibri" pitchFamily="34" charset="0"/>
                        <a:ea typeface="+mn-ea"/>
                        <a:cs typeface="+mn-cs"/>
                      </a:endParaRP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27</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06"/>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(e) Intangible assets under development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605</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07"/>
                  </a:ext>
                </a:extLst>
              </a:tr>
              <a:tr h="322718">
                <a:tc>
                  <a:txBody>
                    <a:bodyPr/>
                    <a:lstStyle/>
                    <a:p>
                      <a:pPr marL="0" marR="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(f) Financial assets</a:t>
                      </a:r>
                    </a:p>
                    <a:p>
                      <a:pPr marL="0" marR="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dirty="0" err="1">
                          <a:solidFill>
                            <a:schemeClr val="tx1"/>
                          </a:solidFill>
                          <a:latin typeface="Calibri" pitchFamily="34" charset="0"/>
                          <a:ea typeface="+mn-ea"/>
                          <a:cs typeface="+mn-cs"/>
                        </a:rPr>
                        <a:t>i</a:t>
                      </a:r>
                      <a:r>
                        <a:rPr lang="en-US" sz="1500" b="0" kern="1200" dirty="0">
                          <a:solidFill>
                            <a:schemeClr val="tx1"/>
                          </a:solidFill>
                          <a:latin typeface="Calibri" pitchFamily="34" charset="0"/>
                          <a:ea typeface="+mn-ea"/>
                          <a:cs typeface="+mn-cs"/>
                        </a:rPr>
                        <a:t>) Investments</a:t>
                      </a:r>
                    </a:p>
                  </a:txBody>
                  <a:tcPr marL="59346" marR="59346" marT="0" marB="0" anchor="b">
                    <a:lnR>
                      <a:noFill/>
                    </a:lnR>
                  </a:tcPr>
                </a:tc>
                <a:tc>
                  <a:txBody>
                    <a:bodyPr/>
                    <a:lstStyle/>
                    <a:p>
                      <a:pPr marL="0" marR="0" algn="r" defTabSz="914400" rtl="0" eaLnBrk="1" latinLnBrk="0" hangingPunct="1">
                        <a:spcBef>
                          <a:spcPts val="0"/>
                        </a:spcBef>
                        <a:spcAft>
                          <a:spcPts val="0"/>
                        </a:spcAft>
                      </a:pPr>
                      <a:r>
                        <a:rPr lang="en-IN" sz="1500" b="0" kern="1200" dirty="0">
                          <a:solidFill>
                            <a:schemeClr val="tx1"/>
                          </a:solidFill>
                          <a:latin typeface="Calibri" pitchFamily="34" charset="0"/>
                          <a:ea typeface="+mn-ea"/>
                          <a:cs typeface="+mn-cs"/>
                        </a:rPr>
                        <a:t>-</a:t>
                      </a:r>
                      <a:endParaRPr lang="en-US" sz="1500" b="0" kern="1200" dirty="0">
                        <a:solidFill>
                          <a:schemeClr val="tx1"/>
                        </a:solidFill>
                        <a:latin typeface="Calibri" pitchFamily="34" charset="0"/>
                        <a:ea typeface="+mn-ea"/>
                        <a:cs typeface="+mn-cs"/>
                      </a:endParaRP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8"/>
                  </a:ext>
                </a:extLst>
              </a:tr>
              <a:tr h="161359">
                <a:tc>
                  <a:txBody>
                    <a:bodyPr/>
                    <a:lstStyle/>
                    <a:p>
                      <a:pPr marL="0" marR="0" algn="l" defTabSz="914400" rtl="0" eaLnBrk="1" latinLnBrk="0" hangingPunct="1">
                        <a:spcBef>
                          <a:spcPts val="0"/>
                        </a:spcBef>
                        <a:spcAft>
                          <a:spcPts val="0"/>
                        </a:spcAft>
                      </a:pPr>
                      <a:r>
                        <a:rPr lang="en-US" sz="1500" b="0" kern="1200" baseline="0" dirty="0">
                          <a:solidFill>
                            <a:schemeClr val="tx1"/>
                          </a:solidFill>
                          <a:latin typeface="Calibri" pitchFamily="34" charset="0"/>
                          <a:ea typeface="+mn-ea"/>
                          <a:cs typeface="+mn-cs"/>
                        </a:rPr>
                        <a:t>         (ii) Loans</a:t>
                      </a:r>
                      <a:r>
                        <a:rPr lang="en-US" sz="1500" b="0" kern="1200" dirty="0">
                          <a:solidFill>
                            <a:schemeClr val="tx1"/>
                          </a:solidFill>
                          <a:latin typeface="Calibri" pitchFamily="34" charset="0"/>
                          <a:ea typeface="+mn-ea"/>
                          <a:cs typeface="+mn-cs"/>
                        </a:rPr>
                        <a:t> </a:t>
                      </a:r>
                    </a:p>
                  </a:txBody>
                  <a:tcPr marL="59346" marR="59346" marT="0" marB="0" anchor="b">
                    <a:lnR>
                      <a:noFill/>
                    </a:lnR>
                  </a:tcPr>
                </a:tc>
                <a:tc>
                  <a:txBody>
                    <a:bodyPr/>
                    <a:lstStyle/>
                    <a:p>
                      <a:pPr marL="0" marR="0" algn="r" defTabSz="914400" rtl="0" eaLnBrk="1" latinLnBrk="0" hangingPunct="1">
                        <a:spcBef>
                          <a:spcPts val="0"/>
                        </a:spcBef>
                        <a:spcAft>
                          <a:spcPts val="0"/>
                        </a:spcAft>
                      </a:pPr>
                      <a:r>
                        <a:rPr lang="en-IN" sz="1500" b="0" kern="1200" dirty="0">
                          <a:solidFill>
                            <a:schemeClr val="tx1"/>
                          </a:solidFill>
                          <a:latin typeface="Calibri" pitchFamily="34" charset="0"/>
                          <a:ea typeface="+mn-ea"/>
                          <a:cs typeface="+mn-cs"/>
                        </a:rPr>
                        <a:t>-</a:t>
                      </a:r>
                      <a:endParaRPr lang="en-US" sz="1500" b="0" kern="1200" dirty="0">
                        <a:solidFill>
                          <a:schemeClr val="tx1"/>
                        </a:solidFill>
                        <a:latin typeface="Calibri" pitchFamily="34" charset="0"/>
                        <a:ea typeface="+mn-ea"/>
                        <a:cs typeface="+mn-cs"/>
                      </a:endParaRPr>
                    </a:p>
                  </a:txBody>
                  <a:tcPr marL="59346" marR="59346" marT="0" marB="0" anchor="b">
                    <a:lnL>
                      <a:noFill/>
                    </a:lnL>
                    <a:lnR>
                      <a:noFill/>
                    </a:lnR>
                    <a:lnT w="3175" cap="flat" cmpd="sng" algn="ctr">
                      <a:noFill/>
                      <a:prstDash val="dot"/>
                      <a:round/>
                      <a:headEnd type="none" w="med" len="med"/>
                      <a:tailEnd type="none" w="med" len="med"/>
                    </a:lnT>
                    <a:lnB>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9"/>
                  </a:ext>
                </a:extLst>
              </a:tr>
              <a:tr h="161359">
                <a:tc>
                  <a:txBody>
                    <a:bodyPr/>
                    <a:lstStyle/>
                    <a:p>
                      <a:pPr marL="0" marR="0" indent="127000" algn="l" defTabSz="914400" rtl="0" eaLnBrk="1" latinLnBrk="0" hangingPunct="1">
                        <a:spcBef>
                          <a:spcPts val="0"/>
                        </a:spcBef>
                        <a:spcAft>
                          <a:spcPts val="0"/>
                        </a:spcAft>
                      </a:pPr>
                      <a:r>
                        <a:rPr lang="en-US" sz="1500" b="0" kern="1200" baseline="0" dirty="0">
                          <a:solidFill>
                            <a:schemeClr val="tx1"/>
                          </a:solidFill>
                          <a:latin typeface="Calibri" pitchFamily="34" charset="0"/>
                          <a:ea typeface="+mn-ea"/>
                          <a:cs typeface="+mn-cs"/>
                        </a:rPr>
                        <a:t>      (iii) Other financial assets</a:t>
                      </a:r>
                      <a:r>
                        <a:rPr lang="en-US" sz="1500" b="0" kern="1200" dirty="0">
                          <a:solidFill>
                            <a:schemeClr val="tx1"/>
                          </a:solidFill>
                          <a:latin typeface="Calibri" pitchFamily="34" charset="0"/>
                          <a:ea typeface="+mn-ea"/>
                          <a:cs typeface="+mn-cs"/>
                        </a:rPr>
                        <a: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33</a:t>
                      </a:r>
                      <a:endParaRPr lang="en-US" sz="1500" b="0" kern="1200" dirty="0">
                        <a:solidFill>
                          <a:schemeClr val="tx1"/>
                        </a:solidFill>
                        <a:latin typeface="Calibri" pitchFamily="34" charset="0"/>
                        <a:ea typeface="+mn-ea"/>
                        <a:cs typeface="+mn-cs"/>
                      </a:endParaRPr>
                    </a:p>
                  </a:txBody>
                  <a:tcPr marL="68580" marR="68580" marT="0" marB="0" anchor="b">
                    <a:lnT>
                      <a:noFill/>
                    </a:lnT>
                    <a:solidFill>
                      <a:schemeClr val="accent1">
                        <a:lumMod val="60000"/>
                        <a:lumOff val="40000"/>
                      </a:schemeClr>
                    </a:solidFill>
                  </a:tcPr>
                </a:tc>
                <a:extLst>
                  <a:ext uri="{0D108BD9-81ED-4DB2-BD59-A6C34878D82A}">
                    <a16:rowId xmlns:a16="http://schemas.microsoft.com/office/drawing/2014/main" val="10010"/>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(g) Deferred tax assets (net)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a:t>
                      </a:r>
                    </a:p>
                  </a:txBody>
                  <a:tcPr marL="68580" marR="68580" marT="0" marB="0" anchor="b">
                    <a:solidFill>
                      <a:schemeClr val="accent1">
                        <a:lumMod val="60000"/>
                        <a:lumOff val="40000"/>
                      </a:schemeClr>
                    </a:solidFill>
                  </a:tcPr>
                </a:tc>
                <a:extLst>
                  <a:ext uri="{0D108BD9-81ED-4DB2-BD59-A6C34878D82A}">
                    <a16:rowId xmlns:a16="http://schemas.microsoft.com/office/drawing/2014/main" val="10011"/>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(h) Current tax assets (net) </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mn-lt"/>
                          <a:ea typeface="+mn-ea"/>
                          <a:cs typeface="+mn-cs"/>
                        </a:rPr>
                        <a:t>714</a:t>
                      </a:r>
                      <a:endParaRPr lang="en-US" sz="1500" b="0" kern="1200" dirty="0">
                        <a:solidFill>
                          <a:schemeClr val="tx1"/>
                        </a:solidFill>
                        <a:latin typeface="Calibri" pitchFamily="34" charset="0"/>
                        <a:ea typeface="+mn-ea"/>
                        <a:cs typeface="+mn-cs"/>
                      </a:endParaRPr>
                    </a:p>
                  </a:txBody>
                  <a:tcPr marL="68580" marR="68580" marT="0" marB="0" anchor="b">
                    <a:solidFill>
                      <a:schemeClr val="accent1">
                        <a:lumMod val="60000"/>
                        <a:lumOff val="40000"/>
                      </a:schemeClr>
                    </a:solidFill>
                  </a:tcPr>
                </a:tc>
                <a:extLst>
                  <a:ext uri="{0D108BD9-81ED-4DB2-BD59-A6C34878D82A}">
                    <a16:rowId xmlns:a16="http://schemas.microsoft.com/office/drawing/2014/main" val="10012"/>
                  </a:ext>
                </a:extLst>
              </a:tr>
              <a:tr h="161359">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dirty="0" err="1">
                          <a:solidFill>
                            <a:schemeClr val="tx1"/>
                          </a:solidFill>
                          <a:latin typeface="Calibri" pitchFamily="34" charset="0"/>
                          <a:ea typeface="+mn-ea"/>
                          <a:cs typeface="+mn-cs"/>
                        </a:rPr>
                        <a:t>i</a:t>
                      </a:r>
                      <a:r>
                        <a:rPr lang="en-US" sz="1500" b="0" kern="1200" dirty="0">
                          <a:solidFill>
                            <a:schemeClr val="tx1"/>
                          </a:solidFill>
                          <a:latin typeface="Calibri" pitchFamily="34" charset="0"/>
                          <a:ea typeface="+mn-ea"/>
                          <a:cs typeface="+mn-cs"/>
                        </a:rPr>
                        <a:t>) Other non-current assets</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1,252</a:t>
                      </a:r>
                    </a:p>
                  </a:txBody>
                  <a:tcPr marL="68580" marR="68580" marT="0" marB="0" anchor="b">
                    <a:solidFill>
                      <a:schemeClr val="accent1">
                        <a:lumMod val="60000"/>
                        <a:lumOff val="40000"/>
                      </a:schemeClr>
                    </a:solidFill>
                  </a:tcPr>
                </a:tc>
                <a:extLst>
                  <a:ext uri="{0D108BD9-81ED-4DB2-BD59-A6C34878D82A}">
                    <a16:rowId xmlns:a16="http://schemas.microsoft.com/office/drawing/2014/main" val="10013"/>
                  </a:ext>
                </a:extLst>
              </a:tr>
              <a:tr h="484077">
                <a:tc>
                  <a:txBody>
                    <a:bodyPr/>
                    <a:lstStyle/>
                    <a:p>
                      <a:pPr marL="0" marR="0" indent="127000" algn="l"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p>
                      <a:pPr marL="0" marR="0" indent="127000" algn="l"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(2) Current assets</a:t>
                      </a:r>
                    </a:p>
                    <a:p>
                      <a:pPr marL="0" marR="0" indent="0" algn="l" defTabSz="914400" rtl="0" eaLnBrk="1" latinLnBrk="0" hangingPunct="1">
                        <a:spcBef>
                          <a:spcPts val="0"/>
                        </a:spcBef>
                        <a:spcAft>
                          <a:spcPts val="0"/>
                        </a:spcAft>
                        <a:buNone/>
                      </a:pPr>
                      <a:r>
                        <a:rPr lang="en-US" sz="1500" b="0" kern="1200" dirty="0">
                          <a:solidFill>
                            <a:schemeClr val="tx1"/>
                          </a:solidFill>
                          <a:latin typeface="Calibri" pitchFamily="34" charset="0"/>
                          <a:ea typeface="+mn-ea"/>
                          <a:cs typeface="+mn-cs"/>
                        </a:rPr>
                        <a:t>   (a)</a:t>
                      </a:r>
                      <a:r>
                        <a:rPr lang="en-US" sz="1500" b="0" kern="1200" baseline="0" dirty="0">
                          <a:solidFill>
                            <a:schemeClr val="tx1"/>
                          </a:solidFill>
                          <a:latin typeface="Calibri" pitchFamily="34" charset="0"/>
                          <a:ea typeface="+mn-ea"/>
                          <a:cs typeface="+mn-cs"/>
                        </a:rPr>
                        <a:t> </a:t>
                      </a:r>
                      <a:r>
                        <a:rPr lang="en-US" sz="1500" b="0" kern="1200" dirty="0">
                          <a:solidFill>
                            <a:schemeClr val="tx1"/>
                          </a:solidFill>
                          <a:latin typeface="Calibri" pitchFamily="34" charset="0"/>
                          <a:ea typeface="+mn-ea"/>
                          <a:cs typeface="+mn-cs"/>
                        </a:rPr>
                        <a:t>Inventories</a:t>
                      </a:r>
                    </a:p>
                  </a:txBody>
                  <a:tcPr marL="59346" marR="59346" marT="0" marB="0" anchor="b"/>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229</a:t>
                      </a:r>
                    </a:p>
                  </a:txBody>
                  <a:tcPr marL="68580" marR="68580" marT="0" marB="0" anchor="b">
                    <a:lnB>
                      <a:noFill/>
                    </a:lnB>
                    <a:solidFill>
                      <a:schemeClr val="accent1">
                        <a:lumMod val="60000"/>
                        <a:lumOff val="40000"/>
                      </a:schemeClr>
                    </a:solidFill>
                  </a:tcPr>
                </a:tc>
                <a:extLst>
                  <a:ext uri="{0D108BD9-81ED-4DB2-BD59-A6C34878D82A}">
                    <a16:rowId xmlns:a16="http://schemas.microsoft.com/office/drawing/2014/main" val="10014"/>
                  </a:ext>
                </a:extLst>
              </a:tr>
              <a:tr h="1129514">
                <a:tc>
                  <a:txBody>
                    <a:bodyPr/>
                    <a:lstStyle/>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(b) Financial assets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dirty="0" err="1">
                          <a:solidFill>
                            <a:schemeClr val="tx1"/>
                          </a:solidFill>
                          <a:latin typeface="Calibri" pitchFamily="34" charset="0"/>
                          <a:ea typeface="+mn-ea"/>
                          <a:cs typeface="+mn-cs"/>
                        </a:rPr>
                        <a:t>i</a:t>
                      </a:r>
                      <a:r>
                        <a:rPr lang="en-US" sz="1500" b="0" kern="1200" dirty="0">
                          <a:solidFill>
                            <a:schemeClr val="tx1"/>
                          </a:solidFill>
                          <a:latin typeface="Calibri" pitchFamily="34" charset="0"/>
                          <a:ea typeface="+mn-ea"/>
                          <a:cs typeface="+mn-cs"/>
                        </a:rPr>
                        <a:t>) Investments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(ii) Trade receivables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(iii) Cash and cash equivalents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a:t>
                      </a:r>
                      <a:r>
                        <a:rPr lang="en-US" sz="1500" b="0" kern="1200" baseline="0" dirty="0">
                          <a:solidFill>
                            <a:schemeClr val="tx1"/>
                          </a:solidFill>
                          <a:latin typeface="Calibri" pitchFamily="34" charset="0"/>
                          <a:ea typeface="+mn-ea"/>
                          <a:cs typeface="+mn-cs"/>
                        </a:rPr>
                        <a:t>(iv) Other b</a:t>
                      </a:r>
                      <a:r>
                        <a:rPr lang="en-US" sz="1500" b="0" kern="1200" dirty="0">
                          <a:solidFill>
                            <a:schemeClr val="tx1"/>
                          </a:solidFill>
                          <a:latin typeface="Calibri" pitchFamily="34" charset="0"/>
                          <a:ea typeface="+mn-ea"/>
                          <a:cs typeface="+mn-cs"/>
                        </a:rPr>
                        <a:t>ank balances         </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        (v) Other financial assets</a:t>
                      </a:r>
                    </a:p>
                    <a:p>
                      <a:pPr marL="0" marR="0" indent="127000" algn="l"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(c) Other current assets</a:t>
                      </a:r>
                    </a:p>
                  </a:txBody>
                  <a:tcPr marL="59346" marR="59346" marT="0" marB="0" anchor="b">
                    <a:lnR>
                      <a:noFill/>
                    </a:lnR>
                  </a:tcPr>
                </a:tc>
                <a:tc>
                  <a:txBody>
                    <a:bodyPr/>
                    <a:lstStyle/>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116</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645</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272</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1,193</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94</a:t>
                      </a:r>
                    </a:p>
                    <a:p>
                      <a:pPr marL="0" marR="0" algn="r" defTabSz="914400" rtl="0" eaLnBrk="1" latinLnBrk="0" hangingPunct="1">
                        <a:spcBef>
                          <a:spcPts val="0"/>
                        </a:spcBef>
                        <a:spcAft>
                          <a:spcPts val="0"/>
                        </a:spcAft>
                      </a:pPr>
                      <a:r>
                        <a:rPr lang="en-US" sz="1500" b="0" kern="1200" dirty="0">
                          <a:solidFill>
                            <a:schemeClr val="tx1"/>
                          </a:solidFill>
                          <a:latin typeface="Calibri" pitchFamily="34" charset="0"/>
                          <a:ea typeface="+mn-ea"/>
                          <a:cs typeface="+mn-cs"/>
                        </a:rPr>
                        <a:t>2,204</a:t>
                      </a:r>
                    </a:p>
                  </a:txBody>
                  <a:tcPr marL="68580" marR="68580" marT="0" marB="0" anchor="b">
                    <a:lnL>
                      <a:noFill/>
                    </a:lnL>
                    <a:lnR>
                      <a:noFill/>
                    </a:lnR>
                    <a:lnT>
                      <a:noFill/>
                    </a:lnT>
                    <a:lnB w="3175" cap="flat" cmpd="sng" algn="ctr">
                      <a:noFill/>
                      <a:prstDash val="dot"/>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15"/>
                  </a:ext>
                </a:extLst>
              </a:tr>
              <a:tr h="161359">
                <a:tc>
                  <a:txBody>
                    <a:bodyPr/>
                    <a:lstStyle/>
                    <a:p>
                      <a:pPr marL="0" marR="0" algn="l" defTabSz="914400" rtl="0" eaLnBrk="1" latinLnBrk="0" hangingPunct="1">
                        <a:spcBef>
                          <a:spcPts val="0"/>
                        </a:spcBef>
                        <a:spcAft>
                          <a:spcPts val="0"/>
                        </a:spcAft>
                      </a:pPr>
                      <a:r>
                        <a:rPr lang="en-US" sz="1400" b="0" kern="1200" baseline="0" dirty="0">
                          <a:solidFill>
                            <a:schemeClr val="tx1"/>
                          </a:solidFill>
                          <a:latin typeface="Calibri" pitchFamily="34" charset="0"/>
                          <a:ea typeface="+mn-ea"/>
                          <a:cs typeface="+mn-cs"/>
                        </a:rPr>
                        <a:t>  </a:t>
                      </a:r>
                    </a:p>
                  </a:txBody>
                  <a:tcPr marL="59346" marR="59346" marT="0" marB="0" anchor="b">
                    <a:noFill/>
                  </a:tcPr>
                </a:tc>
                <a:tc>
                  <a:txBody>
                    <a:bodyPr/>
                    <a:lstStyle/>
                    <a:p>
                      <a:pPr marL="0" marR="0" algn="r" defTabSz="914400" rtl="0" eaLnBrk="1" latinLnBrk="0" hangingPunct="1">
                        <a:spcBef>
                          <a:spcPts val="0"/>
                        </a:spcBef>
                        <a:spcAft>
                          <a:spcPts val="0"/>
                        </a:spcAft>
                      </a:pPr>
                      <a:endParaRPr lang="en-US" sz="1500" b="0" kern="1200" dirty="0">
                        <a:solidFill>
                          <a:schemeClr val="tx1"/>
                        </a:solidFill>
                        <a:latin typeface="Calibri" pitchFamily="34" charset="0"/>
                        <a:ea typeface="+mn-ea"/>
                        <a:cs typeface="+mn-cs"/>
                      </a:endParaRPr>
                    </a:p>
                  </a:txBody>
                  <a:tcPr marL="59346" marR="59346" marT="0" marB="0" anchor="b">
                    <a:lnT w="3175" cap="flat" cmpd="sng" algn="ctr">
                      <a:noFill/>
                      <a:prstDash val="dot"/>
                      <a:round/>
                      <a:headEnd type="none" w="med" len="med"/>
                      <a:tailEnd type="none" w="med" len="med"/>
                    </a:lnT>
                    <a:lnB>
                      <a:noFill/>
                    </a:lnB>
                    <a:solidFill>
                      <a:schemeClr val="accent1">
                        <a:lumMod val="60000"/>
                        <a:lumOff val="40000"/>
                      </a:schemeClr>
                    </a:solidFill>
                  </a:tcPr>
                </a:tc>
                <a:extLst>
                  <a:ext uri="{0D108BD9-81ED-4DB2-BD59-A6C34878D82A}">
                    <a16:rowId xmlns:a16="http://schemas.microsoft.com/office/drawing/2014/main" val="10016"/>
                  </a:ext>
                </a:extLst>
              </a:tr>
              <a:tr h="161359">
                <a:tc>
                  <a:txBody>
                    <a:bodyPr/>
                    <a:lstStyle/>
                    <a:p>
                      <a:pPr marL="0" marR="0" algn="l"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Total</a:t>
                      </a:r>
                      <a:r>
                        <a:rPr lang="en-US" sz="1500" b="1" kern="1200" baseline="0" dirty="0">
                          <a:solidFill>
                            <a:schemeClr val="tx1"/>
                          </a:solidFill>
                          <a:latin typeface="Calibri" pitchFamily="34" charset="0"/>
                          <a:ea typeface="+mn-ea"/>
                          <a:cs typeface="+mn-cs"/>
                        </a:rPr>
                        <a:t> </a:t>
                      </a:r>
                      <a:r>
                        <a:rPr lang="en-US" sz="1500" b="1" kern="1200" dirty="0">
                          <a:solidFill>
                            <a:schemeClr val="tx1"/>
                          </a:solidFill>
                          <a:latin typeface="Calibri" pitchFamily="34" charset="0"/>
                          <a:ea typeface="+mn-ea"/>
                          <a:cs typeface="+mn-cs"/>
                        </a:rPr>
                        <a:t>assets</a:t>
                      </a:r>
                    </a:p>
                  </a:txBody>
                  <a:tcPr marL="59346" marR="59346" marT="0" marB="0" anchor="b">
                    <a:solidFill>
                      <a:schemeClr val="accent1">
                        <a:lumMod val="75000"/>
                      </a:schemeClr>
                    </a:solidFill>
                  </a:tcPr>
                </a:tc>
                <a:tc>
                  <a:txBody>
                    <a:bodyPr/>
                    <a:lstStyle/>
                    <a:p>
                      <a:pPr marL="0" marR="0" algn="r" defTabSz="914400" rtl="0" eaLnBrk="1" latinLnBrk="0" hangingPunct="1">
                        <a:spcBef>
                          <a:spcPts val="0"/>
                        </a:spcBef>
                        <a:spcAft>
                          <a:spcPts val="0"/>
                        </a:spcAft>
                      </a:pPr>
                      <a:r>
                        <a:rPr lang="en-US" sz="1500" b="1" kern="1200" dirty="0">
                          <a:solidFill>
                            <a:schemeClr val="tx1"/>
                          </a:solidFill>
                          <a:latin typeface="Calibri" pitchFamily="34" charset="0"/>
                          <a:ea typeface="+mn-ea"/>
                          <a:cs typeface="+mn-cs"/>
                        </a:rPr>
                        <a:t>17,529</a:t>
                      </a:r>
                    </a:p>
                  </a:txBody>
                  <a:tcPr marL="59346" marR="59346" marT="0" marB="0" anchor="b">
                    <a:lnT w="3175" cap="flat" cmpd="sng" algn="ctr">
                      <a:noFill/>
                      <a:prstDash val="dot"/>
                      <a:round/>
                      <a:headEnd type="none" w="med" len="med"/>
                      <a:tailEnd type="none" w="med" len="med"/>
                    </a:lnT>
                    <a:solidFill>
                      <a:schemeClr val="accent1">
                        <a:lumMod val="75000"/>
                      </a:schemeClr>
                    </a:solidFill>
                  </a:tcPr>
                </a:tc>
                <a:extLst>
                  <a:ext uri="{0D108BD9-81ED-4DB2-BD59-A6C34878D82A}">
                    <a16:rowId xmlns:a16="http://schemas.microsoft.com/office/drawing/2014/main" val="10017"/>
                  </a:ext>
                </a:extLst>
              </a:tr>
            </a:tbl>
          </a:graphicData>
        </a:graphic>
      </p:graphicFrame>
      <p:sp>
        <p:nvSpPr>
          <p:cNvPr id="3" name="Slide Number Placeholder 2">
            <a:extLst>
              <a:ext uri="{FF2B5EF4-FFF2-40B4-BE49-F238E27FC236}">
                <a16:creationId xmlns:a16="http://schemas.microsoft.com/office/drawing/2014/main" id="{7BF9E9C4-2AD2-8286-D822-AFCA2E878CC6}"/>
              </a:ext>
            </a:extLst>
          </p:cNvPr>
          <p:cNvSpPr>
            <a:spLocks noGrp="1"/>
          </p:cNvSpPr>
          <p:nvPr>
            <p:ph type="sldNum" sz="quarter" idx="12"/>
          </p:nvPr>
        </p:nvSpPr>
        <p:spPr/>
        <p:txBody>
          <a:bodyPr/>
          <a:lstStyle/>
          <a:p>
            <a:fld id="{C7B9B95D-F2CB-4CF3-B3AD-796D80689AB1}" type="slidenum">
              <a:rPr lang="en-IN" smtClean="0"/>
              <a:t>20</a:t>
            </a:fld>
            <a:endParaRPr lang="en-IN"/>
          </a:p>
        </p:txBody>
      </p:sp>
    </p:spTree>
    <p:extLst>
      <p:ext uri="{BB962C8B-B14F-4D97-AF65-F5344CB8AC3E}">
        <p14:creationId xmlns:p14="http://schemas.microsoft.com/office/powerpoint/2010/main" val="708461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625D6-70F4-5B68-8138-6E343E75D6EF}"/>
              </a:ext>
            </a:extLst>
          </p:cNvPr>
          <p:cNvSpPr txBox="1">
            <a:spLocks/>
          </p:cNvSpPr>
          <p:nvPr/>
        </p:nvSpPr>
        <p:spPr>
          <a:xfrm>
            <a:off x="3629" y="2862489"/>
            <a:ext cx="7237927"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US" b="1" dirty="0">
                <a:ea typeface="Verdana" panose="020B0604030504040204" pitchFamily="34" charset="0"/>
                <a:cs typeface="Verdana" panose="020B0604030504040204" pitchFamily="34" charset="0"/>
              </a:rPr>
              <a:t>Thank you</a:t>
            </a:r>
            <a:endParaRPr lang="en-US" dirty="0"/>
          </a:p>
        </p:txBody>
      </p:sp>
      <p:sp>
        <p:nvSpPr>
          <p:cNvPr id="3" name="Slide Number Placeholder 2">
            <a:extLst>
              <a:ext uri="{FF2B5EF4-FFF2-40B4-BE49-F238E27FC236}">
                <a16:creationId xmlns:a16="http://schemas.microsoft.com/office/drawing/2014/main" id="{21B33C1B-FFAD-4242-943A-B578014B83AD}"/>
              </a:ext>
            </a:extLst>
          </p:cNvPr>
          <p:cNvSpPr>
            <a:spLocks noGrp="1"/>
          </p:cNvSpPr>
          <p:nvPr>
            <p:ph type="sldNum" sz="quarter" idx="12"/>
          </p:nvPr>
        </p:nvSpPr>
        <p:spPr/>
        <p:txBody>
          <a:bodyPr/>
          <a:lstStyle/>
          <a:p>
            <a:fld id="{C7B9B95D-F2CB-4CF3-B3AD-796D80689AB1}" type="slidenum">
              <a:rPr lang="en-IN" smtClean="0"/>
              <a:t>21</a:t>
            </a:fld>
            <a:endParaRPr lang="en-IN"/>
          </a:p>
        </p:txBody>
      </p:sp>
    </p:spTree>
    <p:extLst>
      <p:ext uri="{BB962C8B-B14F-4D97-AF65-F5344CB8AC3E}">
        <p14:creationId xmlns:p14="http://schemas.microsoft.com/office/powerpoint/2010/main" val="236800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5A18B0-C5E1-DE4D-3ECF-4FFF8EE72488}"/>
              </a:ext>
            </a:extLst>
          </p:cNvPr>
          <p:cNvSpPr>
            <a:spLocks noGrp="1"/>
          </p:cNvSpPr>
          <p:nvPr>
            <p:ph type="sldNum" sz="quarter" idx="12"/>
          </p:nvPr>
        </p:nvSpPr>
        <p:spPr/>
        <p:txBody>
          <a:bodyPr/>
          <a:lstStyle/>
          <a:p>
            <a:fld id="{C7B9B95D-F2CB-4CF3-B3AD-796D80689AB1}" type="slidenum">
              <a:rPr lang="en-IN" smtClean="0"/>
              <a:t>3</a:t>
            </a:fld>
            <a:endParaRPr lang="en-IN"/>
          </a:p>
        </p:txBody>
      </p:sp>
      <p:sp>
        <p:nvSpPr>
          <p:cNvPr id="3" name="Title 1">
            <a:extLst>
              <a:ext uri="{FF2B5EF4-FFF2-40B4-BE49-F238E27FC236}">
                <a16:creationId xmlns:a16="http://schemas.microsoft.com/office/drawing/2014/main" id="{F8840D15-9DF2-16A9-031B-A6B11DAC3C58}"/>
              </a:ext>
            </a:extLst>
          </p:cNvPr>
          <p:cNvSpPr txBox="1">
            <a:spLocks/>
          </p:cNvSpPr>
          <p:nvPr/>
        </p:nvSpPr>
        <p:spPr>
          <a:xfrm>
            <a:off x="1092200" y="2742339"/>
            <a:ext cx="9525000" cy="1149346"/>
          </a:xfrm>
          <a:prstGeom prst="rect">
            <a:avLst/>
          </a:prstGeom>
          <a:solidFill>
            <a:srgbClr val="ED4A24"/>
          </a:solidFill>
          <a:ln>
            <a:noFill/>
          </a:ln>
        </p:spPr>
        <p:txBody>
          <a:bodyPr vert="horz" lIns="91440" tIns="45720" rIns="91440" bIns="45720" rtlCol="0" anchor="ctr">
            <a:noAutofit/>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US" sz="5400" b="1" dirty="0">
                <a:latin typeface="Lato Bold" panose="020F0802020204030203" pitchFamily="34" charset="0"/>
                <a:ea typeface="+mn-ea"/>
                <a:cs typeface="+mn-cs"/>
              </a:rPr>
              <a:t>Key highlights for the quarter</a:t>
            </a:r>
          </a:p>
        </p:txBody>
      </p:sp>
    </p:spTree>
    <p:extLst>
      <p:ext uri="{BB962C8B-B14F-4D97-AF65-F5344CB8AC3E}">
        <p14:creationId xmlns:p14="http://schemas.microsoft.com/office/powerpoint/2010/main" val="75153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BEA86C-6BBB-D3ED-3A7D-E6634CF7845D}"/>
              </a:ext>
            </a:extLst>
          </p:cNvPr>
          <p:cNvSpPr txBox="1">
            <a:spLocks/>
          </p:cNvSpPr>
          <p:nvPr/>
        </p:nvSpPr>
        <p:spPr>
          <a:xfrm>
            <a:off x="0" y="25758"/>
            <a:ext cx="4727713"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Key financial highlights</a:t>
            </a:r>
            <a:endParaRPr lang="en-US" dirty="0"/>
          </a:p>
        </p:txBody>
      </p:sp>
      <p:sp>
        <p:nvSpPr>
          <p:cNvPr id="2" name="Slide Number Placeholder 1">
            <a:extLst>
              <a:ext uri="{FF2B5EF4-FFF2-40B4-BE49-F238E27FC236}">
                <a16:creationId xmlns:a16="http://schemas.microsoft.com/office/drawing/2014/main" id="{0E9A3668-CB4B-D8F2-4761-1BE6E629535F}"/>
              </a:ext>
            </a:extLst>
          </p:cNvPr>
          <p:cNvSpPr>
            <a:spLocks noGrp="1"/>
          </p:cNvSpPr>
          <p:nvPr>
            <p:ph type="sldNum" sz="quarter" idx="12"/>
          </p:nvPr>
        </p:nvSpPr>
        <p:spPr/>
        <p:txBody>
          <a:bodyPr/>
          <a:lstStyle/>
          <a:p>
            <a:fld id="{C7B9B95D-F2CB-4CF3-B3AD-796D80689AB1}" type="slidenum">
              <a:rPr lang="en-IN" smtClean="0"/>
              <a:t>4</a:t>
            </a:fld>
            <a:endParaRPr lang="en-IN"/>
          </a:p>
        </p:txBody>
      </p:sp>
      <p:grpSp>
        <p:nvGrpSpPr>
          <p:cNvPr id="3" name="Group 2">
            <a:extLst>
              <a:ext uri="{FF2B5EF4-FFF2-40B4-BE49-F238E27FC236}">
                <a16:creationId xmlns:a16="http://schemas.microsoft.com/office/drawing/2014/main" id="{AF04C1BE-BA2D-B982-6BF9-1D89AF15819E}"/>
              </a:ext>
            </a:extLst>
          </p:cNvPr>
          <p:cNvGrpSpPr>
            <a:grpSpLocks noChangeAspect="1"/>
          </p:cNvGrpSpPr>
          <p:nvPr/>
        </p:nvGrpSpPr>
        <p:grpSpPr>
          <a:xfrm>
            <a:off x="916317" y="1237948"/>
            <a:ext cx="10163556" cy="3938438"/>
            <a:chOff x="457200" y="1132150"/>
            <a:chExt cx="8229600" cy="2692610"/>
          </a:xfrm>
        </p:grpSpPr>
        <p:grpSp>
          <p:nvGrpSpPr>
            <p:cNvPr id="7" name="Google Shape;114;p16">
              <a:extLst>
                <a:ext uri="{FF2B5EF4-FFF2-40B4-BE49-F238E27FC236}">
                  <a16:creationId xmlns:a16="http://schemas.microsoft.com/office/drawing/2014/main" id="{AA3FF689-FAF3-599B-7156-AFA215B73C6D}"/>
                </a:ext>
              </a:extLst>
            </p:cNvPr>
            <p:cNvGrpSpPr/>
            <p:nvPr/>
          </p:nvGrpSpPr>
          <p:grpSpPr>
            <a:xfrm>
              <a:off x="2038770" y="3220260"/>
              <a:ext cx="6647955" cy="604500"/>
              <a:chOff x="2038770" y="3220260"/>
              <a:chExt cx="6647955" cy="604500"/>
            </a:xfrm>
          </p:grpSpPr>
          <p:sp>
            <p:nvSpPr>
              <p:cNvPr id="35" name="Google Shape;115;p16">
                <a:extLst>
                  <a:ext uri="{FF2B5EF4-FFF2-40B4-BE49-F238E27FC236}">
                    <a16:creationId xmlns:a16="http://schemas.microsoft.com/office/drawing/2014/main" id="{A06A133B-C4A3-9CE8-5F3A-569809A0E8FF}"/>
                  </a:ext>
                </a:extLst>
              </p:cNvPr>
              <p:cNvSpPr/>
              <p:nvPr/>
            </p:nvSpPr>
            <p:spPr>
              <a:xfrm>
                <a:off x="3558539" y="3220260"/>
                <a:ext cx="5128186"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Maintained debt-free status as on March 31, 2026</a:t>
                </a:r>
              </a:p>
            </p:txBody>
          </p:sp>
          <p:sp>
            <p:nvSpPr>
              <p:cNvPr id="36" name="Google Shape;116;p16">
                <a:extLst>
                  <a:ext uri="{FF2B5EF4-FFF2-40B4-BE49-F238E27FC236}">
                    <a16:creationId xmlns:a16="http://schemas.microsoft.com/office/drawing/2014/main" id="{62EA334E-E87D-DC7C-A98C-4146CBA3D864}"/>
                  </a:ext>
                </a:extLst>
              </p:cNvPr>
              <p:cNvSpPr/>
              <p:nvPr/>
            </p:nvSpPr>
            <p:spPr>
              <a:xfrm>
                <a:off x="2228518" y="3221386"/>
                <a:ext cx="1539300" cy="602400"/>
              </a:xfrm>
              <a:prstGeom prst="homePlate">
                <a:avLst>
                  <a:gd name="adj" fmla="val 34948"/>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Debt</a:t>
                </a:r>
                <a:endParaRPr b="1" dirty="0">
                  <a:solidFill>
                    <a:srgbClr val="FFFFFF"/>
                  </a:solidFill>
                  <a:latin typeface="Lato Bold" panose="020F0802020204030203"/>
                  <a:ea typeface="Fira Sans Extra Condensed Medium"/>
                  <a:cs typeface="Fira Sans Extra Condensed Medium"/>
                  <a:sym typeface="Fira Sans Extra Condensed Medium"/>
                </a:endParaRPr>
              </a:p>
            </p:txBody>
          </p:sp>
          <p:sp>
            <p:nvSpPr>
              <p:cNvPr id="37" name="Google Shape;117;p16">
                <a:extLst>
                  <a:ext uri="{FF2B5EF4-FFF2-40B4-BE49-F238E27FC236}">
                    <a16:creationId xmlns:a16="http://schemas.microsoft.com/office/drawing/2014/main" id="{C1EE4E3F-BD19-4ED9-2DB2-8EB3FE1142FE}"/>
                  </a:ext>
                </a:extLst>
              </p:cNvPr>
              <p:cNvSpPr/>
              <p:nvPr/>
            </p:nvSpPr>
            <p:spPr>
              <a:xfrm>
                <a:off x="2038770" y="3301183"/>
                <a:ext cx="442800" cy="442800"/>
              </a:xfrm>
              <a:prstGeom prst="ellipse">
                <a:avLst/>
              </a:prstGeom>
              <a:solidFill>
                <a:schemeClr val="accent6"/>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122;p16">
              <a:extLst>
                <a:ext uri="{FF2B5EF4-FFF2-40B4-BE49-F238E27FC236}">
                  <a16:creationId xmlns:a16="http://schemas.microsoft.com/office/drawing/2014/main" id="{973A3D5C-5AB5-D87B-F4C8-062868A0BF89}"/>
                </a:ext>
              </a:extLst>
            </p:cNvPr>
            <p:cNvGrpSpPr/>
            <p:nvPr/>
          </p:nvGrpSpPr>
          <p:grpSpPr>
            <a:xfrm>
              <a:off x="1532675" y="2523950"/>
              <a:ext cx="7154050" cy="604500"/>
              <a:chOff x="1532675" y="2523950"/>
              <a:chExt cx="7154050" cy="604500"/>
            </a:xfrm>
          </p:grpSpPr>
          <p:sp>
            <p:nvSpPr>
              <p:cNvPr id="32" name="Google Shape;123;p16">
                <a:extLst>
                  <a:ext uri="{FF2B5EF4-FFF2-40B4-BE49-F238E27FC236}">
                    <a16:creationId xmlns:a16="http://schemas.microsoft.com/office/drawing/2014/main" id="{A33DE6B7-4F67-2632-258A-87645AE593D9}"/>
                  </a:ext>
                </a:extLst>
              </p:cNvPr>
              <p:cNvSpPr/>
              <p:nvPr/>
            </p:nvSpPr>
            <p:spPr>
              <a:xfrm>
                <a:off x="3046125" y="2523950"/>
                <a:ext cx="5640600"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EBITDA margin at (28.8)%</a:t>
                </a:r>
              </a:p>
            </p:txBody>
          </p:sp>
          <p:sp>
            <p:nvSpPr>
              <p:cNvPr id="33" name="Google Shape;124;p16">
                <a:extLst>
                  <a:ext uri="{FF2B5EF4-FFF2-40B4-BE49-F238E27FC236}">
                    <a16:creationId xmlns:a16="http://schemas.microsoft.com/office/drawing/2014/main" id="{21085455-10B6-0D2A-4014-94015B17DEB2}"/>
                  </a:ext>
                </a:extLst>
              </p:cNvPr>
              <p:cNvSpPr/>
              <p:nvPr/>
            </p:nvSpPr>
            <p:spPr>
              <a:xfrm>
                <a:off x="1722428" y="2525079"/>
                <a:ext cx="1539300" cy="602400"/>
              </a:xfrm>
              <a:prstGeom prst="homePlate">
                <a:avLst>
                  <a:gd name="adj" fmla="val 34948"/>
                </a:avLst>
              </a:prstGeom>
              <a:solidFill>
                <a:srgbClr val="E1BF00"/>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EBITDA</a:t>
                </a:r>
                <a:br>
                  <a:rPr lang="en" b="1" dirty="0">
                    <a:solidFill>
                      <a:srgbClr val="FFFFFF"/>
                    </a:solidFill>
                    <a:latin typeface="Lato Light" panose="020F0302020204030203" charset="0"/>
                    <a:ea typeface="Fira Sans Extra Condensed Medium"/>
                    <a:cs typeface="Fira Sans Extra Condensed Medium"/>
                    <a:sym typeface="Fira Sans Extra Condensed Medium"/>
                  </a:rPr>
                </a:br>
                <a:r>
                  <a:rPr lang="en" b="1" dirty="0">
                    <a:solidFill>
                      <a:srgbClr val="FFFFFF"/>
                    </a:solidFill>
                    <a:latin typeface="Lato Bold" panose="020F0802020204030203"/>
                    <a:ea typeface="Fira Sans Extra Condensed Medium"/>
                    <a:cs typeface="Fira Sans Extra Condensed Medium"/>
                    <a:sym typeface="Fira Sans Extra Condensed Medium"/>
                  </a:rPr>
                  <a:t>Margin</a:t>
                </a:r>
                <a:endParaRPr b="1" dirty="0">
                  <a:solidFill>
                    <a:srgbClr val="FFFFFF"/>
                  </a:solidFill>
                  <a:latin typeface="Lato Bold" panose="020F0802020204030203"/>
                  <a:ea typeface="Fira Sans Extra Condensed Medium"/>
                  <a:cs typeface="Fira Sans Extra Condensed Medium"/>
                  <a:sym typeface="Fira Sans Extra Condensed Medium"/>
                </a:endParaRPr>
              </a:p>
            </p:txBody>
          </p:sp>
          <p:sp>
            <p:nvSpPr>
              <p:cNvPr id="34" name="Google Shape;125;p16">
                <a:extLst>
                  <a:ext uri="{FF2B5EF4-FFF2-40B4-BE49-F238E27FC236}">
                    <a16:creationId xmlns:a16="http://schemas.microsoft.com/office/drawing/2014/main" id="{2B7840BB-3B5A-F012-3F85-06EFDAF97EA7}"/>
                  </a:ext>
                </a:extLst>
              </p:cNvPr>
              <p:cNvSpPr/>
              <p:nvPr/>
            </p:nvSpPr>
            <p:spPr>
              <a:xfrm>
                <a:off x="1532675" y="2604875"/>
                <a:ext cx="442800" cy="442800"/>
              </a:xfrm>
              <a:prstGeom prst="ellipse">
                <a:avLst/>
              </a:prstGeom>
              <a:solidFill>
                <a:srgbClr val="E1BF00"/>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27;p16">
              <a:extLst>
                <a:ext uri="{FF2B5EF4-FFF2-40B4-BE49-F238E27FC236}">
                  <a16:creationId xmlns:a16="http://schemas.microsoft.com/office/drawing/2014/main" id="{4305E9BA-251D-E70F-23D9-AB0FF5BC6DB0}"/>
                </a:ext>
              </a:extLst>
            </p:cNvPr>
            <p:cNvGrpSpPr/>
            <p:nvPr/>
          </p:nvGrpSpPr>
          <p:grpSpPr>
            <a:xfrm>
              <a:off x="457200" y="1132150"/>
              <a:ext cx="8229575" cy="604500"/>
              <a:chOff x="457200" y="1132150"/>
              <a:chExt cx="8229575" cy="604500"/>
            </a:xfrm>
          </p:grpSpPr>
          <p:sp>
            <p:nvSpPr>
              <p:cNvPr id="29" name="Google Shape;128;p16">
                <a:extLst>
                  <a:ext uri="{FF2B5EF4-FFF2-40B4-BE49-F238E27FC236}">
                    <a16:creationId xmlns:a16="http://schemas.microsoft.com/office/drawing/2014/main" id="{99ECAA7B-AB4E-3CB7-C05D-FBEA38FB8CCE}"/>
                  </a:ext>
                </a:extLst>
              </p:cNvPr>
              <p:cNvSpPr/>
              <p:nvPr/>
            </p:nvSpPr>
            <p:spPr>
              <a:xfrm>
                <a:off x="1975475" y="1132150"/>
                <a:ext cx="6711300"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Operating revenues for the quarter were Rs. 2,431 million</a:t>
                </a:r>
              </a:p>
            </p:txBody>
          </p:sp>
          <p:sp>
            <p:nvSpPr>
              <p:cNvPr id="30" name="Google Shape;129;p16">
                <a:extLst>
                  <a:ext uri="{FF2B5EF4-FFF2-40B4-BE49-F238E27FC236}">
                    <a16:creationId xmlns:a16="http://schemas.microsoft.com/office/drawing/2014/main" id="{EFB2453A-EBFE-04EF-1667-700F773A0B22}"/>
                  </a:ext>
                </a:extLst>
              </p:cNvPr>
              <p:cNvSpPr/>
              <p:nvPr/>
            </p:nvSpPr>
            <p:spPr>
              <a:xfrm>
                <a:off x="646953" y="1133279"/>
                <a:ext cx="1539300" cy="602400"/>
              </a:xfrm>
              <a:prstGeom prst="homePlate">
                <a:avLst>
                  <a:gd name="adj" fmla="val 3494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Operating Revenues</a:t>
                </a:r>
                <a:endParaRPr b="1" dirty="0">
                  <a:solidFill>
                    <a:srgbClr val="FFFFFF"/>
                  </a:solidFill>
                  <a:latin typeface="Lato Bold" panose="020F0802020204030203"/>
                </a:endParaRPr>
              </a:p>
            </p:txBody>
          </p:sp>
          <p:sp>
            <p:nvSpPr>
              <p:cNvPr id="31" name="Google Shape;130;p16">
                <a:extLst>
                  <a:ext uri="{FF2B5EF4-FFF2-40B4-BE49-F238E27FC236}">
                    <a16:creationId xmlns:a16="http://schemas.microsoft.com/office/drawing/2014/main" id="{8F9A2291-6F2C-06A2-EE5B-F53C638B3F54}"/>
                  </a:ext>
                </a:extLst>
              </p:cNvPr>
              <p:cNvSpPr/>
              <p:nvPr/>
            </p:nvSpPr>
            <p:spPr>
              <a:xfrm>
                <a:off x="457200" y="1213075"/>
                <a:ext cx="442800" cy="442800"/>
              </a:xfrm>
              <a:prstGeom prst="ellipse">
                <a:avLst/>
              </a:prstGeom>
              <a:solidFill>
                <a:schemeClr val="accent1"/>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31;p16">
              <a:extLst>
                <a:ext uri="{FF2B5EF4-FFF2-40B4-BE49-F238E27FC236}">
                  <a16:creationId xmlns:a16="http://schemas.microsoft.com/office/drawing/2014/main" id="{A999EFE2-412A-A8F1-9AF0-6F1FD4E7F1F9}"/>
                </a:ext>
              </a:extLst>
            </p:cNvPr>
            <p:cNvGrpSpPr/>
            <p:nvPr/>
          </p:nvGrpSpPr>
          <p:grpSpPr>
            <a:xfrm>
              <a:off x="997350" y="1828050"/>
              <a:ext cx="7689450" cy="604500"/>
              <a:chOff x="997350" y="1828050"/>
              <a:chExt cx="7689450" cy="604500"/>
            </a:xfrm>
          </p:grpSpPr>
          <p:sp>
            <p:nvSpPr>
              <p:cNvPr id="26" name="Google Shape;132;p16">
                <a:extLst>
                  <a:ext uri="{FF2B5EF4-FFF2-40B4-BE49-F238E27FC236}">
                    <a16:creationId xmlns:a16="http://schemas.microsoft.com/office/drawing/2014/main" id="{C3E9F687-A3B6-6C16-B10F-1610206BFFAF}"/>
                  </a:ext>
                </a:extLst>
              </p:cNvPr>
              <p:cNvSpPr/>
              <p:nvPr/>
            </p:nvSpPr>
            <p:spPr>
              <a:xfrm>
                <a:off x="2505900" y="1828050"/>
                <a:ext cx="6180900" cy="604500"/>
              </a:xfrm>
              <a:prstGeom prst="rect">
                <a:avLst/>
              </a:prstGeom>
              <a:solidFill>
                <a:schemeClr val="lt2"/>
              </a:solidFill>
              <a:ln>
                <a:noFill/>
              </a:ln>
            </p:spPr>
            <p:txBody>
              <a:bodyPr spcFirstLastPara="1" wrap="square" lIns="457200" tIns="91425" rIns="91425" bIns="91425" anchor="ctr" anchorCtr="0">
                <a:noAutofit/>
              </a:bodyPr>
              <a:lstStyle/>
              <a:p>
                <a:pPr lvl="0">
                  <a:buClr>
                    <a:schemeClr val="dk1"/>
                  </a:buClr>
                  <a:buSzPts val="1100"/>
                </a:pPr>
                <a:r>
                  <a:rPr lang="en-US" sz="1400" dirty="0">
                    <a:latin typeface="Lato Light" panose="020F0302020204030203" charset="0"/>
                    <a:ea typeface="Roboto"/>
                    <a:cs typeface="Roboto"/>
                    <a:sym typeface="Roboto"/>
                  </a:rPr>
                  <a:t>EBITDA of Rs. (700) million</a:t>
                </a:r>
              </a:p>
            </p:txBody>
          </p:sp>
          <p:sp>
            <p:nvSpPr>
              <p:cNvPr id="27" name="Google Shape;133;p16">
                <a:extLst>
                  <a:ext uri="{FF2B5EF4-FFF2-40B4-BE49-F238E27FC236}">
                    <a16:creationId xmlns:a16="http://schemas.microsoft.com/office/drawing/2014/main" id="{685997A8-9686-E5CF-DF51-B8213585626C}"/>
                  </a:ext>
                </a:extLst>
              </p:cNvPr>
              <p:cNvSpPr/>
              <p:nvPr/>
            </p:nvSpPr>
            <p:spPr>
              <a:xfrm>
                <a:off x="1187103" y="1829179"/>
                <a:ext cx="1539300" cy="602400"/>
              </a:xfrm>
              <a:prstGeom prst="homePlate">
                <a:avLst>
                  <a:gd name="adj" fmla="val 3494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b="1" dirty="0">
                    <a:solidFill>
                      <a:srgbClr val="FFFFFF"/>
                    </a:solidFill>
                    <a:latin typeface="Lato Bold" panose="020F0802020204030203"/>
                    <a:ea typeface="Fira Sans Extra Condensed Medium"/>
                    <a:cs typeface="Fira Sans Extra Condensed Medium"/>
                    <a:sym typeface="Fira Sans Extra Condensed Medium"/>
                  </a:rPr>
                  <a:t>EBITDA</a:t>
                </a:r>
                <a:endParaRPr b="1" dirty="0">
                  <a:solidFill>
                    <a:srgbClr val="FFFFFF"/>
                  </a:solidFill>
                  <a:latin typeface="Lato Bold" panose="020F0802020204030203"/>
                </a:endParaRPr>
              </a:p>
            </p:txBody>
          </p:sp>
          <p:sp>
            <p:nvSpPr>
              <p:cNvPr id="28" name="Google Shape;134;p16">
                <a:extLst>
                  <a:ext uri="{FF2B5EF4-FFF2-40B4-BE49-F238E27FC236}">
                    <a16:creationId xmlns:a16="http://schemas.microsoft.com/office/drawing/2014/main" id="{9C66527D-F747-8896-DA2D-0B6B08D1078C}"/>
                  </a:ext>
                </a:extLst>
              </p:cNvPr>
              <p:cNvSpPr/>
              <p:nvPr/>
            </p:nvSpPr>
            <p:spPr>
              <a:xfrm>
                <a:off x="997350" y="1908975"/>
                <a:ext cx="442800" cy="442800"/>
              </a:xfrm>
              <a:prstGeom prst="ellipse">
                <a:avLst/>
              </a:prstGeom>
              <a:solidFill>
                <a:schemeClr val="accen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51514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4AC0122-7969-B086-3CC0-C515D8F8C34E}"/>
              </a:ext>
            </a:extLst>
          </p:cNvPr>
          <p:cNvSpPr txBox="1">
            <a:spLocks/>
          </p:cNvSpPr>
          <p:nvPr/>
        </p:nvSpPr>
        <p:spPr>
          <a:xfrm>
            <a:off x="-1" y="25758"/>
            <a:ext cx="5873211" cy="609600"/>
          </a:xfrm>
          <a:prstGeom prst="rect">
            <a:avLst/>
          </a:prstGeom>
          <a:solidFill>
            <a:srgbClr val="ED4A24"/>
          </a:solidFill>
          <a:ln>
            <a:noFill/>
          </a:ln>
        </p:spPr>
        <p:txBody>
          <a:bodyPr vert="horz" lIns="91440" tIns="45720" rIns="91440" bIns="45720" rtlCol="0" anchor="ctr">
            <a:normAutofit fontScale="82500" lnSpcReduction="100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Business Highlights/ Key </a:t>
            </a:r>
            <a:r>
              <a:rPr lang="en-IN" sz="2800" b="1" dirty="0" err="1">
                <a:latin typeface="Lato Bold" panose="020F0802020204030203" pitchFamily="34" charset="0"/>
                <a:ea typeface="+mn-ea"/>
                <a:cs typeface="+mn-cs"/>
              </a:rPr>
              <a:t>Developements</a:t>
            </a:r>
            <a:endParaRPr lang="en-US" dirty="0"/>
          </a:p>
        </p:txBody>
      </p:sp>
      <p:sp>
        <p:nvSpPr>
          <p:cNvPr id="3" name="Slide Number Placeholder 2">
            <a:extLst>
              <a:ext uri="{FF2B5EF4-FFF2-40B4-BE49-F238E27FC236}">
                <a16:creationId xmlns:a16="http://schemas.microsoft.com/office/drawing/2014/main" id="{AE971824-986E-612D-00CA-CDBBEACBAD19}"/>
              </a:ext>
            </a:extLst>
          </p:cNvPr>
          <p:cNvSpPr>
            <a:spLocks noGrp="1"/>
          </p:cNvSpPr>
          <p:nvPr>
            <p:ph type="sldNum" sz="quarter" idx="12"/>
          </p:nvPr>
        </p:nvSpPr>
        <p:spPr/>
        <p:txBody>
          <a:bodyPr/>
          <a:lstStyle/>
          <a:p>
            <a:fld id="{C7B9B95D-F2CB-4CF3-B3AD-796D80689AB1}" type="slidenum">
              <a:rPr lang="en-IN" smtClean="0"/>
              <a:t>5</a:t>
            </a:fld>
            <a:endParaRPr lang="en-IN"/>
          </a:p>
        </p:txBody>
      </p:sp>
      <p:sp>
        <p:nvSpPr>
          <p:cNvPr id="7" name="TextBox 6">
            <a:extLst>
              <a:ext uri="{FF2B5EF4-FFF2-40B4-BE49-F238E27FC236}">
                <a16:creationId xmlns:a16="http://schemas.microsoft.com/office/drawing/2014/main" id="{AB33310E-BF41-A91D-4FEE-0CFFDCA4BCC0}"/>
              </a:ext>
            </a:extLst>
          </p:cNvPr>
          <p:cNvSpPr txBox="1"/>
          <p:nvPr/>
        </p:nvSpPr>
        <p:spPr>
          <a:xfrm>
            <a:off x="283464" y="1062593"/>
            <a:ext cx="11625072" cy="5293757"/>
          </a:xfrm>
          <a:prstGeom prst="rect">
            <a:avLst/>
          </a:prstGeom>
          <a:ln>
            <a:solidFill>
              <a:schemeClr val="accent2"/>
            </a:solidFill>
          </a:ln>
          <a:effectLst>
            <a:innerShdw blurRad="63500" dist="50800" dir="13500000">
              <a:prstClr val="black">
                <a:alpha val="50000"/>
              </a:prstClr>
            </a:innerShd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a:spAutoFit/>
          </a:bodyPr>
          <a:lstStyle>
            <a:defPPr>
              <a:defRPr lang="en-US"/>
            </a:defPPr>
            <a:lvl1pPr algn="ctr">
              <a:defRPr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br>
              <a:rPr lang="en-US" dirty="0"/>
            </a:br>
            <a:r>
              <a:rPr lang="en-US" sz="2400" dirty="0"/>
              <a:t>Strategic Progress: </a:t>
            </a:r>
            <a:r>
              <a:rPr lang="en-IN" sz="2400" dirty="0"/>
              <a:t>Continues Strategic Progress Across</a:t>
            </a:r>
          </a:p>
          <a:p>
            <a:r>
              <a:rPr lang="en-IN" sz="2400" dirty="0"/>
              <a:t>Connected Entertainment Ecosystem</a:t>
            </a:r>
          </a:p>
          <a:p>
            <a:pPr algn="l"/>
            <a:endParaRPr lang="en-IN" sz="1200" dirty="0"/>
          </a:p>
          <a:p>
            <a:pPr marL="285750" indent="-285750" algn="l">
              <a:buFont typeface="Wingdings" pitchFamily="2" charset="2"/>
              <a:buChar char="Ø"/>
            </a:pPr>
            <a:r>
              <a:rPr lang="en-IN" sz="1400" b="0" dirty="0">
                <a:solidFill>
                  <a:srgbClr val="000000"/>
                </a:solidFill>
                <a:effectLst/>
              </a:rPr>
              <a:t>Continued strategic transition towards a hybrid entertainment ecosystem spanning DTH, OTT aggregation, connected devices, and Smart TV experiences.</a:t>
            </a:r>
            <a:br>
              <a:rPr lang="en-IN" sz="1400" b="0" dirty="0">
                <a:solidFill>
                  <a:srgbClr val="000000"/>
                </a:solidFill>
                <a:effectLst/>
              </a:rPr>
            </a:br>
            <a:endParaRPr lang="en-IN" sz="1400" b="0" dirty="0">
              <a:solidFill>
                <a:srgbClr val="000000"/>
              </a:solidFill>
              <a:effectLst/>
            </a:endParaRPr>
          </a:p>
          <a:p>
            <a:pPr marL="285750" indent="-285750" algn="l">
              <a:buFont typeface="Wingdings" pitchFamily="2" charset="2"/>
              <a:buChar char="Ø"/>
            </a:pPr>
            <a:r>
              <a:rPr lang="en-IN" sz="1400" b="0" dirty="0">
                <a:solidFill>
                  <a:srgbClr val="000000"/>
                </a:solidFill>
                <a:effectLst/>
              </a:rPr>
              <a:t>Expanded the VZY Smart TV portfolio to strengthen presence in the connected entertainment segment.</a:t>
            </a:r>
            <a:br>
              <a:rPr lang="en-IN" sz="1400" b="0" dirty="0">
                <a:solidFill>
                  <a:srgbClr val="000000"/>
                </a:solidFill>
                <a:effectLst/>
              </a:rPr>
            </a:br>
            <a:endParaRPr lang="en-IN" sz="1400" b="0" dirty="0">
              <a:solidFill>
                <a:srgbClr val="000000"/>
              </a:solidFill>
              <a:effectLst/>
            </a:endParaRPr>
          </a:p>
          <a:p>
            <a:pPr marL="285750" indent="-285750" algn="l">
              <a:buFont typeface="Wingdings" pitchFamily="2" charset="2"/>
              <a:buChar char="Ø"/>
            </a:pPr>
            <a:r>
              <a:rPr lang="en-IN" sz="1400" b="0" dirty="0">
                <a:solidFill>
                  <a:srgbClr val="000000"/>
                </a:solidFill>
                <a:effectLst/>
              </a:rPr>
              <a:t>VZY Smart TV sales crossed the ₹100 crore milestone, marking continued growth in Dish TV’s connected entertainment business.</a:t>
            </a:r>
            <a:br>
              <a:rPr lang="en-IN" sz="1400" b="0" dirty="0">
                <a:solidFill>
                  <a:srgbClr val="000000"/>
                </a:solidFill>
                <a:effectLst/>
              </a:rPr>
            </a:br>
            <a:endParaRPr lang="en-IN" sz="1400" b="0" dirty="0">
              <a:solidFill>
                <a:srgbClr val="000000"/>
              </a:solidFill>
              <a:effectLst/>
            </a:endParaRPr>
          </a:p>
          <a:p>
            <a:pPr marL="285750" indent="-285750" algn="l">
              <a:buFont typeface="Wingdings" pitchFamily="2" charset="2"/>
              <a:buChar char="Ø"/>
            </a:pPr>
            <a:r>
              <a:rPr lang="en-IN" sz="1400" b="0" dirty="0">
                <a:solidFill>
                  <a:srgbClr val="000000"/>
                </a:solidFill>
                <a:effectLst/>
              </a:rPr>
              <a:t>Continued integration of DTH and OTT services within a unified entertainment ecosystem.</a:t>
            </a:r>
            <a:br>
              <a:rPr lang="en-IN" sz="1400" b="0" dirty="0">
                <a:solidFill>
                  <a:srgbClr val="000000"/>
                </a:solidFill>
                <a:effectLst/>
              </a:rPr>
            </a:br>
            <a:endParaRPr lang="en-IN" sz="1400" b="0" dirty="0">
              <a:solidFill>
                <a:srgbClr val="000000"/>
              </a:solidFill>
              <a:effectLst/>
            </a:endParaRPr>
          </a:p>
          <a:p>
            <a:pPr marL="285750" indent="-285750" algn="l">
              <a:buFont typeface="Wingdings" pitchFamily="2" charset="2"/>
              <a:buChar char="Ø"/>
            </a:pPr>
            <a:r>
              <a:rPr lang="en-IN" sz="1400" b="0" dirty="0">
                <a:solidFill>
                  <a:srgbClr val="000000"/>
                </a:solidFill>
                <a:effectLst/>
              </a:rPr>
              <a:t>Advanced diversification strategy focused on increasing contribution from non-DTH businesses over the next 18–24 months.</a:t>
            </a:r>
            <a:br>
              <a:rPr lang="en-IN" sz="1400" b="0" dirty="0">
                <a:solidFill>
                  <a:srgbClr val="000000"/>
                </a:solidFill>
                <a:effectLst/>
              </a:rPr>
            </a:br>
            <a:endParaRPr lang="en-IN" sz="1400" b="0" dirty="0">
              <a:solidFill>
                <a:srgbClr val="000000"/>
              </a:solidFill>
              <a:effectLst/>
            </a:endParaRPr>
          </a:p>
          <a:p>
            <a:pPr marL="285750" indent="-285750" algn="l">
              <a:buFont typeface="Wingdings" pitchFamily="2" charset="2"/>
              <a:buChar char="Ø"/>
            </a:pPr>
            <a:r>
              <a:rPr lang="en-IN" sz="1400" b="0" dirty="0">
                <a:solidFill>
                  <a:srgbClr val="000000"/>
                </a:solidFill>
                <a:effectLst/>
              </a:rPr>
              <a:t>Successfully concluded Content India 2026 in partnership with C21Media, bringing together 700+ delegates from broadcasters, OTT platforms, studios, producers, creators, and global media companies.</a:t>
            </a:r>
            <a:r>
              <a:rPr lang="en-IN" sz="1400" b="0" dirty="0">
                <a:solidFill>
                  <a:srgbClr val="000000"/>
                </a:solidFill>
              </a:rPr>
              <a:t> </a:t>
            </a:r>
            <a:r>
              <a:rPr lang="en-IN" sz="1400" b="0" dirty="0">
                <a:solidFill>
                  <a:srgbClr val="000000"/>
                </a:solidFill>
                <a:effectLst/>
              </a:rPr>
              <a:t>Strengthened industry positioning through discussions around AI-led storytelling, monetisation models, co-production opportunities, and the future of entertainment consumption.</a:t>
            </a:r>
            <a:br>
              <a:rPr lang="en-IN" sz="1400" b="0" dirty="0">
                <a:solidFill>
                  <a:srgbClr val="000000"/>
                </a:solidFill>
                <a:effectLst/>
              </a:rPr>
            </a:br>
            <a:endParaRPr lang="en-IN" sz="1400" b="0" dirty="0">
              <a:solidFill>
                <a:srgbClr val="000000"/>
              </a:solidFill>
              <a:effectLst/>
            </a:endParaRPr>
          </a:p>
          <a:p>
            <a:pPr marL="285750" indent="-285750" algn="l">
              <a:buFont typeface="Wingdings" pitchFamily="2" charset="2"/>
              <a:buChar char="Ø"/>
            </a:pPr>
            <a:r>
              <a:rPr lang="en-IN" sz="1400" b="0" dirty="0">
                <a:solidFill>
                  <a:srgbClr val="000000"/>
                </a:solidFill>
                <a:effectLst/>
              </a:rPr>
              <a:t>Continued consumer engagement initiatives through the integrated ‘Always-On’ campaign focused on seamless and uninterrupted entertainment experiences</a:t>
            </a:r>
            <a:r>
              <a:rPr lang="en-IN" sz="1200" b="0" dirty="0">
                <a:solidFill>
                  <a:srgbClr val="000000"/>
                </a:solidFill>
                <a:effectLst/>
                <a:latin typeface="Helvetica" pitchFamily="2" charset="0"/>
              </a:rPr>
              <a:t>.</a:t>
            </a:r>
            <a:endParaRPr lang="en-IN" sz="1600" b="0" dirty="0">
              <a:solidFill>
                <a:srgbClr val="000000"/>
              </a:solidFill>
              <a:effectLst/>
              <a:latin typeface="Helvetica" pitchFamily="2" charset="0"/>
            </a:endParaRPr>
          </a:p>
          <a:p>
            <a:r>
              <a:rPr lang="en-US" b="0" dirty="0"/>
              <a:t> </a:t>
            </a:r>
            <a:endParaRPr lang="en-IN" b="0" dirty="0"/>
          </a:p>
          <a:p>
            <a:endParaRPr lang="en-IN" dirty="0"/>
          </a:p>
        </p:txBody>
      </p:sp>
    </p:spTree>
    <p:extLst>
      <p:ext uri="{BB962C8B-B14F-4D97-AF65-F5344CB8AC3E}">
        <p14:creationId xmlns:p14="http://schemas.microsoft.com/office/powerpoint/2010/main" val="13881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5FF3E-A84F-12D0-1514-FA13817BC21E}"/>
              </a:ext>
            </a:extLst>
          </p:cNvPr>
          <p:cNvSpPr>
            <a:spLocks noGrp="1"/>
          </p:cNvSpPr>
          <p:nvPr>
            <p:ph type="sldNum" sz="quarter" idx="12"/>
          </p:nvPr>
        </p:nvSpPr>
        <p:spPr/>
        <p:txBody>
          <a:bodyPr/>
          <a:lstStyle/>
          <a:p>
            <a:fld id="{C7B9B95D-F2CB-4CF3-B3AD-796D80689AB1}" type="slidenum">
              <a:rPr lang="en-IN" smtClean="0"/>
              <a:t>6</a:t>
            </a:fld>
            <a:endParaRPr lang="en-IN"/>
          </a:p>
        </p:txBody>
      </p:sp>
      <p:sp>
        <p:nvSpPr>
          <p:cNvPr id="3" name="Title 1">
            <a:extLst>
              <a:ext uri="{FF2B5EF4-FFF2-40B4-BE49-F238E27FC236}">
                <a16:creationId xmlns:a16="http://schemas.microsoft.com/office/drawing/2014/main" id="{944CD668-0489-2182-917F-E68F83CBE648}"/>
              </a:ext>
            </a:extLst>
          </p:cNvPr>
          <p:cNvSpPr txBox="1">
            <a:spLocks/>
          </p:cNvSpPr>
          <p:nvPr/>
        </p:nvSpPr>
        <p:spPr>
          <a:xfrm>
            <a:off x="-1" y="25758"/>
            <a:ext cx="5873211"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sz="2800" b="1" dirty="0">
                <a:latin typeface="Lato Bold" panose="020F0802020204030203" pitchFamily="34" charset="0"/>
                <a:ea typeface="+mn-ea"/>
                <a:cs typeface="+mn-cs"/>
              </a:rPr>
              <a:t>Business Outlook</a:t>
            </a:r>
            <a:endParaRPr lang="en-US" dirty="0"/>
          </a:p>
        </p:txBody>
      </p:sp>
      <p:sp>
        <p:nvSpPr>
          <p:cNvPr id="11" name="TextBox 10">
            <a:extLst>
              <a:ext uri="{FF2B5EF4-FFF2-40B4-BE49-F238E27FC236}">
                <a16:creationId xmlns:a16="http://schemas.microsoft.com/office/drawing/2014/main" id="{C2C0B4D8-17B3-2DC4-E754-9AD940E3163C}"/>
              </a:ext>
            </a:extLst>
          </p:cNvPr>
          <p:cNvSpPr txBox="1"/>
          <p:nvPr/>
        </p:nvSpPr>
        <p:spPr>
          <a:xfrm>
            <a:off x="435882" y="1407664"/>
            <a:ext cx="11524470" cy="4801314"/>
          </a:xfrm>
          <a:prstGeom prst="rect">
            <a:avLst/>
          </a:prstGeom>
          <a:ln>
            <a:solidFill>
              <a:schemeClr val="accent2"/>
            </a:solidFill>
          </a:ln>
          <a:effectLst>
            <a:innerShdw blurRad="63500" dist="50800" dir="13500000">
              <a:prstClr val="black">
                <a:alpha val="50000"/>
              </a:prstClr>
            </a:innerShdw>
          </a:effectLst>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wrap="square">
            <a:spAutoFit/>
          </a:bodyPr>
          <a:lstStyle/>
          <a:p>
            <a:r>
              <a:rPr lang="en-IN" b="1" dirty="0"/>
              <a:t>Dish TV India remains focused on:</a:t>
            </a:r>
            <a:br>
              <a:rPr lang="en-IN" sz="1600" b="1" dirty="0"/>
            </a:br>
            <a:endParaRPr lang="en-IN" sz="1600" b="1" dirty="0"/>
          </a:p>
          <a:p>
            <a:pPr marL="285750" indent="-285750">
              <a:buFont typeface="Wingdings" pitchFamily="2" charset="2"/>
              <a:buChar char="Ø"/>
            </a:pPr>
            <a:r>
              <a:rPr lang="en-IN" sz="1600" dirty="0"/>
              <a:t>Accelerating transition towards a connected entertainment ecosystem</a:t>
            </a:r>
            <a:br>
              <a:rPr lang="en-IN" sz="1600" dirty="0"/>
            </a:br>
            <a:endParaRPr lang="en-IN" sz="1600" dirty="0"/>
          </a:p>
          <a:p>
            <a:pPr marL="285750" indent="-285750">
              <a:buFont typeface="Wingdings" pitchFamily="2" charset="2"/>
              <a:buChar char="Ø"/>
            </a:pPr>
            <a:r>
              <a:rPr lang="en-IN" sz="1600" dirty="0"/>
              <a:t>Expanding VZY Smart TV and connected device presence</a:t>
            </a:r>
            <a:br>
              <a:rPr lang="en-IN" sz="1600" dirty="0"/>
            </a:br>
            <a:endParaRPr lang="en-IN" sz="1600" dirty="0"/>
          </a:p>
          <a:p>
            <a:pPr marL="285750" indent="-285750">
              <a:buFont typeface="Wingdings" pitchFamily="2" charset="2"/>
              <a:buChar char="Ø"/>
            </a:pPr>
            <a:r>
              <a:rPr lang="en-IN" sz="1600" dirty="0"/>
              <a:t>Strengthening OTT aggregation and hybrid viewing capabilities</a:t>
            </a:r>
            <a:br>
              <a:rPr lang="en-IN" sz="1600" dirty="0"/>
            </a:br>
            <a:endParaRPr lang="en-IN" sz="1600" dirty="0"/>
          </a:p>
          <a:p>
            <a:pPr marL="285750" indent="-285750">
              <a:buFont typeface="Wingdings" pitchFamily="2" charset="2"/>
              <a:buChar char="Ø"/>
            </a:pPr>
            <a:r>
              <a:rPr lang="en-IN" sz="1600" dirty="0"/>
              <a:t>Enhancing consumer engagement and retention initiatives</a:t>
            </a:r>
            <a:br>
              <a:rPr lang="en-IN" sz="1600" dirty="0"/>
            </a:br>
            <a:endParaRPr lang="en-IN" sz="1600" dirty="0"/>
          </a:p>
          <a:p>
            <a:pPr marL="285750" indent="-285750">
              <a:buFont typeface="Wingdings" pitchFamily="2" charset="2"/>
              <a:buChar char="Ø"/>
            </a:pPr>
            <a:r>
              <a:rPr lang="en-IN" sz="1600" dirty="0"/>
              <a:t>Driving operational efficiencies and revenue diversification</a:t>
            </a:r>
            <a:br>
              <a:rPr lang="en-IN" sz="1600" dirty="0"/>
            </a:br>
            <a:endParaRPr lang="en-IN" sz="1600" dirty="0"/>
          </a:p>
          <a:p>
            <a:pPr marL="285750" indent="-285750">
              <a:buFont typeface="Wingdings" pitchFamily="2" charset="2"/>
              <a:buChar char="Ø"/>
            </a:pPr>
            <a:r>
              <a:rPr lang="en-IN" sz="1600" dirty="0"/>
              <a:t>Increasing contribution from non-DTH and connected entertainment businesses</a:t>
            </a:r>
            <a:br>
              <a:rPr lang="en-IN" sz="1600" dirty="0"/>
            </a:br>
            <a:endParaRPr lang="en-IN" sz="1600" dirty="0"/>
          </a:p>
          <a:p>
            <a:r>
              <a:rPr lang="en-IN" sz="1600" dirty="0"/>
              <a:t>The Company continues to navigate a dynamic operating environment characterised by evolving consumer behaviour, increasing digital competition, inflationary pressures, and technology transition risks, while remaining focused on disciplined execution and long-term value creation.</a:t>
            </a:r>
          </a:p>
          <a:p>
            <a:r>
              <a:rPr lang="en-US" b="1" dirty="0"/>
              <a:t> </a:t>
            </a:r>
            <a:endParaRPr lang="en-IN" dirty="0"/>
          </a:p>
          <a:p>
            <a:pPr lvl="0"/>
            <a:endParaRPr lang="en-IN"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66312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409C9-4214-23FD-B8D9-430879002B8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60EBDC3-057F-5198-4501-F33A90ED3B9E}"/>
              </a:ext>
            </a:extLst>
          </p:cNvPr>
          <p:cNvSpPr txBox="1">
            <a:spLocks/>
          </p:cNvSpPr>
          <p:nvPr/>
        </p:nvSpPr>
        <p:spPr>
          <a:xfrm>
            <a:off x="0" y="25758"/>
            <a:ext cx="4597400"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b="1" i="1" dirty="0">
                <a:solidFill>
                  <a:schemeClr val="tx1"/>
                </a:solidFill>
                <a:latin typeface="Lato Bold" panose="020F0802020204030203" pitchFamily="34" charset="0"/>
                <a:ea typeface="+mn-ea"/>
                <a:cs typeface="+mn-cs"/>
              </a:rPr>
              <a:t>VZY TV</a:t>
            </a:r>
            <a:r>
              <a:rPr lang="en-IN" sz="2800" b="1" i="1" dirty="0">
                <a:solidFill>
                  <a:srgbClr val="27A4B6"/>
                </a:solidFill>
                <a:latin typeface="Lato Bold" panose="020F0802020204030203" pitchFamily="34" charset="0"/>
                <a:ea typeface="+mn-ea"/>
                <a:cs typeface="+mn-cs"/>
              </a:rPr>
              <a:t> </a:t>
            </a:r>
            <a:r>
              <a:rPr lang="en-IN" sz="2800" b="1" i="1" dirty="0">
                <a:latin typeface="Lato Bold" panose="020F0802020204030203" pitchFamily="34" charset="0"/>
                <a:ea typeface="+mn-ea"/>
                <a:cs typeface="+mn-cs"/>
              </a:rPr>
              <a:t>- Launch</a:t>
            </a:r>
            <a:endParaRPr lang="en-US" dirty="0"/>
          </a:p>
        </p:txBody>
      </p:sp>
      <p:sp>
        <p:nvSpPr>
          <p:cNvPr id="2" name="Slide Number Placeholder 1">
            <a:extLst>
              <a:ext uri="{FF2B5EF4-FFF2-40B4-BE49-F238E27FC236}">
                <a16:creationId xmlns:a16="http://schemas.microsoft.com/office/drawing/2014/main" id="{6746DC0C-5CC0-49AE-1ED4-D6ADD5D351C8}"/>
              </a:ext>
            </a:extLst>
          </p:cNvPr>
          <p:cNvSpPr>
            <a:spLocks noGrp="1"/>
          </p:cNvSpPr>
          <p:nvPr>
            <p:ph type="sldNum" sz="quarter" idx="12"/>
          </p:nvPr>
        </p:nvSpPr>
        <p:spPr/>
        <p:txBody>
          <a:bodyPr/>
          <a:lstStyle/>
          <a:p>
            <a:fld id="{C7B9B95D-F2CB-4CF3-B3AD-796D80689AB1}" type="slidenum">
              <a:rPr lang="en-IN" smtClean="0"/>
              <a:t>7</a:t>
            </a:fld>
            <a:endParaRPr lang="en-IN"/>
          </a:p>
        </p:txBody>
      </p:sp>
      <p:pic>
        <p:nvPicPr>
          <p:cNvPr id="3" name="Picture 2">
            <a:extLst>
              <a:ext uri="{FF2B5EF4-FFF2-40B4-BE49-F238E27FC236}">
                <a16:creationId xmlns:a16="http://schemas.microsoft.com/office/drawing/2014/main" id="{68B9BE5B-3B99-3ED3-1CE9-D3EFF227AB39}"/>
              </a:ext>
            </a:extLst>
          </p:cNvPr>
          <p:cNvPicPr>
            <a:picLocks noChangeAspect="1"/>
          </p:cNvPicPr>
          <p:nvPr/>
        </p:nvPicPr>
        <p:blipFill>
          <a:blip r:embed="rId2"/>
          <a:stretch>
            <a:fillRect/>
          </a:stretch>
        </p:blipFill>
        <p:spPr>
          <a:xfrm>
            <a:off x="149900" y="635358"/>
            <a:ext cx="3024000" cy="6048000"/>
          </a:xfrm>
          <a:prstGeom prst="rect">
            <a:avLst/>
          </a:prstGeom>
        </p:spPr>
      </p:pic>
      <p:pic>
        <p:nvPicPr>
          <p:cNvPr id="13" name="Picture 12">
            <a:extLst>
              <a:ext uri="{FF2B5EF4-FFF2-40B4-BE49-F238E27FC236}">
                <a16:creationId xmlns:a16="http://schemas.microsoft.com/office/drawing/2014/main" id="{062F7ED2-45DC-2017-06B1-6EB0A4144DB2}"/>
              </a:ext>
            </a:extLst>
          </p:cNvPr>
          <p:cNvPicPr>
            <a:picLocks noChangeAspect="1"/>
          </p:cNvPicPr>
          <p:nvPr/>
        </p:nvPicPr>
        <p:blipFill>
          <a:blip r:embed="rId3"/>
          <a:stretch>
            <a:fillRect/>
          </a:stretch>
        </p:blipFill>
        <p:spPr>
          <a:xfrm>
            <a:off x="3360468" y="671358"/>
            <a:ext cx="2111479" cy="2988000"/>
          </a:xfrm>
          <a:prstGeom prst="rect">
            <a:avLst/>
          </a:prstGeom>
        </p:spPr>
      </p:pic>
      <p:pic>
        <p:nvPicPr>
          <p:cNvPr id="14" name="Picture 13">
            <a:extLst>
              <a:ext uri="{FF2B5EF4-FFF2-40B4-BE49-F238E27FC236}">
                <a16:creationId xmlns:a16="http://schemas.microsoft.com/office/drawing/2014/main" id="{EDE5329E-E257-BD62-3DE1-D7D800FA91CC}"/>
              </a:ext>
            </a:extLst>
          </p:cNvPr>
          <p:cNvPicPr>
            <a:picLocks noChangeAspect="1"/>
          </p:cNvPicPr>
          <p:nvPr/>
        </p:nvPicPr>
        <p:blipFill>
          <a:blip r:embed="rId4"/>
          <a:stretch>
            <a:fillRect/>
          </a:stretch>
        </p:blipFill>
        <p:spPr>
          <a:xfrm>
            <a:off x="3360467" y="3695358"/>
            <a:ext cx="2111479" cy="2952000"/>
          </a:xfrm>
          <a:prstGeom prst="rect">
            <a:avLst/>
          </a:prstGeom>
        </p:spPr>
      </p:pic>
      <p:pic>
        <p:nvPicPr>
          <p:cNvPr id="15" name="Picture 14">
            <a:extLst>
              <a:ext uri="{FF2B5EF4-FFF2-40B4-BE49-F238E27FC236}">
                <a16:creationId xmlns:a16="http://schemas.microsoft.com/office/drawing/2014/main" id="{4DAD257B-9D5E-DF25-B17D-8207E3A48741}"/>
              </a:ext>
            </a:extLst>
          </p:cNvPr>
          <p:cNvPicPr>
            <a:picLocks noChangeAspect="1"/>
          </p:cNvPicPr>
          <p:nvPr/>
        </p:nvPicPr>
        <p:blipFill>
          <a:blip r:embed="rId5"/>
          <a:stretch>
            <a:fillRect/>
          </a:stretch>
        </p:blipFill>
        <p:spPr>
          <a:xfrm>
            <a:off x="5636863" y="55738"/>
            <a:ext cx="2306080" cy="3240000"/>
          </a:xfrm>
          <a:prstGeom prst="rect">
            <a:avLst/>
          </a:prstGeom>
        </p:spPr>
      </p:pic>
      <p:pic>
        <p:nvPicPr>
          <p:cNvPr id="19" name="Picture 18">
            <a:extLst>
              <a:ext uri="{FF2B5EF4-FFF2-40B4-BE49-F238E27FC236}">
                <a16:creationId xmlns:a16="http://schemas.microsoft.com/office/drawing/2014/main" id="{5201D733-BF48-CCC4-27CA-3902EFD05FDA}"/>
              </a:ext>
            </a:extLst>
          </p:cNvPr>
          <p:cNvPicPr>
            <a:picLocks noChangeAspect="1"/>
          </p:cNvPicPr>
          <p:nvPr/>
        </p:nvPicPr>
        <p:blipFill>
          <a:blip r:embed="rId6"/>
          <a:stretch>
            <a:fillRect/>
          </a:stretch>
        </p:blipFill>
        <p:spPr>
          <a:xfrm>
            <a:off x="8142966" y="923358"/>
            <a:ext cx="3913963" cy="5544000"/>
          </a:xfrm>
          <a:prstGeom prst="rect">
            <a:avLst/>
          </a:prstGeom>
        </p:spPr>
      </p:pic>
      <p:pic>
        <p:nvPicPr>
          <p:cNvPr id="20" name="Picture 19">
            <a:extLst>
              <a:ext uri="{FF2B5EF4-FFF2-40B4-BE49-F238E27FC236}">
                <a16:creationId xmlns:a16="http://schemas.microsoft.com/office/drawing/2014/main" id="{812309A7-12CE-7D54-7131-0952110830B3}"/>
              </a:ext>
            </a:extLst>
          </p:cNvPr>
          <p:cNvPicPr>
            <a:picLocks noChangeAspect="1"/>
          </p:cNvPicPr>
          <p:nvPr/>
        </p:nvPicPr>
        <p:blipFill>
          <a:blip r:embed="rId7"/>
          <a:stretch>
            <a:fillRect/>
          </a:stretch>
        </p:blipFill>
        <p:spPr>
          <a:xfrm>
            <a:off x="5708062" y="3407358"/>
            <a:ext cx="2298825" cy="3240000"/>
          </a:xfrm>
          <a:prstGeom prst="rect">
            <a:avLst/>
          </a:prstGeom>
        </p:spPr>
      </p:pic>
    </p:spTree>
    <p:extLst>
      <p:ext uri="{BB962C8B-B14F-4D97-AF65-F5344CB8AC3E}">
        <p14:creationId xmlns:p14="http://schemas.microsoft.com/office/powerpoint/2010/main" val="130535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BE660F-F626-66B6-69D4-7423D57B2156}"/>
              </a:ext>
            </a:extLst>
          </p:cNvPr>
          <p:cNvSpPr>
            <a:spLocks noGrp="1"/>
          </p:cNvSpPr>
          <p:nvPr>
            <p:ph type="sldNum" sz="quarter" idx="12"/>
          </p:nvPr>
        </p:nvSpPr>
        <p:spPr/>
        <p:txBody>
          <a:bodyPr/>
          <a:lstStyle/>
          <a:p>
            <a:fld id="{C7B9B95D-F2CB-4CF3-B3AD-796D80689AB1}" type="slidenum">
              <a:rPr lang="en-IN" smtClean="0"/>
              <a:t>8</a:t>
            </a:fld>
            <a:endParaRPr lang="en-IN"/>
          </a:p>
        </p:txBody>
      </p:sp>
      <p:sp>
        <p:nvSpPr>
          <p:cNvPr id="3" name="Title 1">
            <a:extLst>
              <a:ext uri="{FF2B5EF4-FFF2-40B4-BE49-F238E27FC236}">
                <a16:creationId xmlns:a16="http://schemas.microsoft.com/office/drawing/2014/main" id="{184DA298-E44B-6357-6C6A-9187930B3484}"/>
              </a:ext>
            </a:extLst>
          </p:cNvPr>
          <p:cNvSpPr txBox="1">
            <a:spLocks/>
          </p:cNvSpPr>
          <p:nvPr/>
        </p:nvSpPr>
        <p:spPr>
          <a:xfrm>
            <a:off x="-1" y="25758"/>
            <a:ext cx="7240249" cy="609600"/>
          </a:xfrm>
          <a:prstGeom prst="rect">
            <a:avLst/>
          </a:prstGeom>
          <a:solidFill>
            <a:srgbClr val="ED4A24"/>
          </a:solidFill>
          <a:ln>
            <a:noFill/>
          </a:ln>
        </p:spPr>
        <p:txBody>
          <a:bodyPr vert="horz" lIns="91440" tIns="45720" rIns="91440" bIns="45720" rtlCol="0" anchor="ctr">
            <a:normAutofit fontScale="900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b="1" i="1" dirty="0">
                <a:solidFill>
                  <a:schemeClr val="tx1"/>
                </a:solidFill>
                <a:latin typeface="Lato Bold" panose="020F0802020204030203" pitchFamily="34" charset="0"/>
                <a:ea typeface="+mn-ea"/>
                <a:cs typeface="+mn-cs"/>
              </a:rPr>
              <a:t>VZY TV</a:t>
            </a:r>
            <a:r>
              <a:rPr lang="en-IN" sz="2800" b="1" i="1" dirty="0">
                <a:solidFill>
                  <a:srgbClr val="27A4B6"/>
                </a:solidFill>
                <a:latin typeface="Lato Bold" panose="020F0802020204030203" pitchFamily="34" charset="0"/>
                <a:ea typeface="+mn-ea"/>
                <a:cs typeface="+mn-cs"/>
              </a:rPr>
              <a:t> </a:t>
            </a:r>
            <a:r>
              <a:rPr lang="en-IN" sz="2800" b="1" i="1" dirty="0">
                <a:latin typeface="Lato Bold" panose="020F0802020204030203" pitchFamily="34" charset="0"/>
                <a:ea typeface="+mn-ea"/>
                <a:cs typeface="+mn-cs"/>
              </a:rPr>
              <a:t>– Launch/ Connected TV’s growth forecast</a:t>
            </a:r>
            <a:endParaRPr lang="en-US" dirty="0"/>
          </a:p>
        </p:txBody>
      </p:sp>
      <p:sp>
        <p:nvSpPr>
          <p:cNvPr id="4" name="Rectangle 3">
            <a:extLst>
              <a:ext uri="{FF2B5EF4-FFF2-40B4-BE49-F238E27FC236}">
                <a16:creationId xmlns:a16="http://schemas.microsoft.com/office/drawing/2014/main" id="{46D49E7E-D2B1-CC3C-D16B-9E5428EFD5B5}"/>
              </a:ext>
            </a:extLst>
          </p:cNvPr>
          <p:cNvSpPr/>
          <p:nvPr/>
        </p:nvSpPr>
        <p:spPr>
          <a:xfrm>
            <a:off x="0" y="4327400"/>
            <a:ext cx="8184630" cy="198419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1">
            <a:extLst>
              <a:ext uri="{FF2B5EF4-FFF2-40B4-BE49-F238E27FC236}">
                <a16:creationId xmlns:a16="http://schemas.microsoft.com/office/drawing/2014/main" id="{1A613930-8256-5F4F-6757-513AEE3BE7AB}"/>
              </a:ext>
            </a:extLst>
          </p:cNvPr>
          <p:cNvSpPr txBox="1">
            <a:spLocks/>
          </p:cNvSpPr>
          <p:nvPr/>
        </p:nvSpPr>
        <p:spPr>
          <a:xfrm>
            <a:off x="147604" y="762809"/>
            <a:ext cx="6404675" cy="65937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800" dirty="0">
                <a:gradFill flip="none" rotWithShape="1">
                  <a:gsLst>
                    <a:gs pos="0">
                      <a:srgbClr val="ED4828"/>
                    </a:gs>
                    <a:gs pos="100000">
                      <a:srgbClr val="4F2774"/>
                    </a:gs>
                  </a:gsLst>
                  <a:lin ang="0" scaled="1"/>
                  <a:tileRect/>
                </a:gradFill>
                <a:latin typeface="Montserrat Black" panose="00000A00000000000000" pitchFamily="2" charset="0"/>
              </a:rPr>
              <a:t>Biggest Play : Connected TV’s </a:t>
            </a:r>
            <a:endParaRPr lang="en-IN" sz="1400" dirty="0">
              <a:solidFill>
                <a:srgbClr val="4F2774"/>
              </a:solidFill>
            </a:endParaRPr>
          </a:p>
        </p:txBody>
      </p:sp>
      <p:grpSp>
        <p:nvGrpSpPr>
          <p:cNvPr id="6" name="Group 5">
            <a:extLst>
              <a:ext uri="{FF2B5EF4-FFF2-40B4-BE49-F238E27FC236}">
                <a16:creationId xmlns:a16="http://schemas.microsoft.com/office/drawing/2014/main" id="{9751C41E-540C-3A5E-E222-87BF92AE62FE}"/>
              </a:ext>
            </a:extLst>
          </p:cNvPr>
          <p:cNvGrpSpPr/>
          <p:nvPr/>
        </p:nvGrpSpPr>
        <p:grpSpPr>
          <a:xfrm>
            <a:off x="8304335" y="1088571"/>
            <a:ext cx="3887665" cy="5631604"/>
            <a:chOff x="8434246" y="0"/>
            <a:chExt cx="3757754" cy="6720175"/>
          </a:xfrm>
        </p:grpSpPr>
        <p:sp>
          <p:nvSpPr>
            <p:cNvPr id="7" name="Rectangle 6">
              <a:extLst>
                <a:ext uri="{FF2B5EF4-FFF2-40B4-BE49-F238E27FC236}">
                  <a16:creationId xmlns:a16="http://schemas.microsoft.com/office/drawing/2014/main" id="{AF431814-CD0A-872F-D356-2B33378E2575}"/>
                </a:ext>
              </a:extLst>
            </p:cNvPr>
            <p:cNvSpPr/>
            <p:nvPr/>
          </p:nvSpPr>
          <p:spPr>
            <a:xfrm>
              <a:off x="8434246" y="0"/>
              <a:ext cx="3757754" cy="6720175"/>
            </a:xfrm>
            <a:prstGeom prst="rect">
              <a:avLst/>
            </a:prstGeom>
            <a:gradFill flip="none" rotWithShape="1">
              <a:gsLst>
                <a:gs pos="0">
                  <a:srgbClr val="ED4828"/>
                </a:gs>
                <a:gs pos="100000">
                  <a:srgbClr val="4F2774"/>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26C67E5-0A43-1DCB-1C21-9486F71990AC}"/>
                </a:ext>
              </a:extLst>
            </p:cNvPr>
            <p:cNvSpPr txBox="1"/>
            <p:nvPr/>
          </p:nvSpPr>
          <p:spPr>
            <a:xfrm>
              <a:off x="8601583" y="897874"/>
              <a:ext cx="3234266" cy="36359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white"/>
                  </a:solidFill>
                  <a:effectLst/>
                  <a:uLnTx/>
                  <a:uFillTx/>
                  <a:latin typeface="Calibri"/>
                  <a:ea typeface="+mn-ea"/>
                  <a:cs typeface="+mn-cs"/>
                </a:rPr>
                <a:t>Smart TV penetration estimated to grow to 100 MN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white"/>
                  </a:solidFill>
                  <a:effectLst/>
                  <a:uLnTx/>
                  <a:uFillTx/>
                  <a:latin typeface="Calibri"/>
                  <a:ea typeface="+mn-ea"/>
                  <a:cs typeface="+mn-cs"/>
                </a:rPr>
                <a:t>Hybrid consumption and Bundling opportunities with OTT and broadband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Montserrat Black" panose="00000A00000000000000" pitchFamily="2" charset="0"/>
                <a:ea typeface="+mn-ea"/>
                <a:cs typeface="+mn-cs"/>
              </a:endParaRPr>
            </a:p>
          </p:txBody>
        </p:sp>
      </p:grpSp>
      <p:grpSp>
        <p:nvGrpSpPr>
          <p:cNvPr id="9" name="Group 8">
            <a:extLst>
              <a:ext uri="{FF2B5EF4-FFF2-40B4-BE49-F238E27FC236}">
                <a16:creationId xmlns:a16="http://schemas.microsoft.com/office/drawing/2014/main" id="{74E7812F-CF96-3668-8868-5FC35A238DEB}"/>
              </a:ext>
            </a:extLst>
          </p:cNvPr>
          <p:cNvGrpSpPr/>
          <p:nvPr/>
        </p:nvGrpSpPr>
        <p:grpSpPr>
          <a:xfrm>
            <a:off x="316690" y="1549632"/>
            <a:ext cx="6066502" cy="2409253"/>
            <a:chOff x="1145737" y="1584838"/>
            <a:chExt cx="6066502" cy="2409253"/>
          </a:xfrm>
        </p:grpSpPr>
        <p:sp>
          <p:nvSpPr>
            <p:cNvPr id="10" name="Freeform: Shape 23">
              <a:extLst>
                <a:ext uri="{FF2B5EF4-FFF2-40B4-BE49-F238E27FC236}">
                  <a16:creationId xmlns:a16="http://schemas.microsoft.com/office/drawing/2014/main" id="{740E42BE-24F4-2AFB-EB92-0AAA6B626662}"/>
                </a:ext>
              </a:extLst>
            </p:cNvPr>
            <p:cNvSpPr/>
            <p:nvPr/>
          </p:nvSpPr>
          <p:spPr>
            <a:xfrm>
              <a:off x="1859682" y="1607590"/>
              <a:ext cx="3502915" cy="231494"/>
            </a:xfrm>
            <a:custGeom>
              <a:avLst/>
              <a:gdLst>
                <a:gd name="connsiteX0" fmla="*/ 0 w 3502915"/>
                <a:gd name="connsiteY0" fmla="*/ 0 h 231494"/>
                <a:gd name="connsiteX1" fmla="*/ 3387168 w 3502915"/>
                <a:gd name="connsiteY1" fmla="*/ 0 h 231494"/>
                <a:gd name="connsiteX2" fmla="*/ 3502915 w 3502915"/>
                <a:gd name="connsiteY2" fmla="*/ 115747 h 231494"/>
                <a:gd name="connsiteX3" fmla="*/ 3502914 w 3502915"/>
                <a:gd name="connsiteY3" fmla="*/ 115747 h 231494"/>
                <a:gd name="connsiteX4" fmla="*/ 3387167 w 3502915"/>
                <a:gd name="connsiteY4" fmla="*/ 231494 h 231494"/>
                <a:gd name="connsiteX5" fmla="*/ 0 w 3502915"/>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2915" h="231494">
                  <a:moveTo>
                    <a:pt x="0" y="0"/>
                  </a:moveTo>
                  <a:lnTo>
                    <a:pt x="3387168" y="0"/>
                  </a:lnTo>
                  <a:cubicBezTo>
                    <a:pt x="3451093" y="0"/>
                    <a:pt x="3502915" y="51822"/>
                    <a:pt x="3502915" y="115747"/>
                  </a:cubicBezTo>
                  <a:lnTo>
                    <a:pt x="3502914" y="115747"/>
                  </a:lnTo>
                  <a:cubicBezTo>
                    <a:pt x="3502914" y="179672"/>
                    <a:pt x="3451092" y="231494"/>
                    <a:pt x="3387167" y="231494"/>
                  </a:cubicBezTo>
                  <a:lnTo>
                    <a:pt x="0" y="231493"/>
                  </a:lnTo>
                  <a:close/>
                </a:path>
              </a:pathLst>
            </a:custGeom>
            <a:gradFill>
              <a:gsLst>
                <a:gs pos="0">
                  <a:srgbClr val="ED4828"/>
                </a:gs>
                <a:gs pos="100000">
                  <a:srgbClr val="4F2774"/>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Shape 24">
              <a:extLst>
                <a:ext uri="{FF2B5EF4-FFF2-40B4-BE49-F238E27FC236}">
                  <a16:creationId xmlns:a16="http://schemas.microsoft.com/office/drawing/2014/main" id="{C052FE55-4800-C40F-4FE3-4B31CAF9FCA4}"/>
                </a:ext>
              </a:extLst>
            </p:cNvPr>
            <p:cNvSpPr/>
            <p:nvPr/>
          </p:nvSpPr>
          <p:spPr>
            <a:xfrm>
              <a:off x="1859682" y="1816490"/>
              <a:ext cx="613411" cy="231494"/>
            </a:xfrm>
            <a:custGeom>
              <a:avLst/>
              <a:gdLst>
                <a:gd name="connsiteX0" fmla="*/ 0 w 613411"/>
                <a:gd name="connsiteY0" fmla="*/ 0 h 231494"/>
                <a:gd name="connsiteX1" fmla="*/ 497664 w 613411"/>
                <a:gd name="connsiteY1" fmla="*/ 0 h 231494"/>
                <a:gd name="connsiteX2" fmla="*/ 613411 w 613411"/>
                <a:gd name="connsiteY2" fmla="*/ 115747 h 231494"/>
                <a:gd name="connsiteX3" fmla="*/ 613410 w 613411"/>
                <a:gd name="connsiteY3" fmla="*/ 115747 h 231494"/>
                <a:gd name="connsiteX4" fmla="*/ 497663 w 613411"/>
                <a:gd name="connsiteY4" fmla="*/ 231494 h 231494"/>
                <a:gd name="connsiteX5" fmla="*/ 0 w 613411"/>
                <a:gd name="connsiteY5" fmla="*/ 231494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411" h="231494">
                  <a:moveTo>
                    <a:pt x="0" y="0"/>
                  </a:moveTo>
                  <a:lnTo>
                    <a:pt x="497664" y="0"/>
                  </a:lnTo>
                  <a:cubicBezTo>
                    <a:pt x="561589" y="0"/>
                    <a:pt x="613411" y="51822"/>
                    <a:pt x="613411" y="115747"/>
                  </a:cubicBezTo>
                  <a:lnTo>
                    <a:pt x="613410" y="115747"/>
                  </a:lnTo>
                  <a:cubicBezTo>
                    <a:pt x="613410" y="179672"/>
                    <a:pt x="561588" y="231494"/>
                    <a:pt x="497663" y="231494"/>
                  </a:cubicBezTo>
                  <a:lnTo>
                    <a:pt x="0" y="231494"/>
                  </a:lnTo>
                  <a:close/>
                </a:path>
              </a:pathLst>
            </a:custGeom>
            <a:solidFill>
              <a:srgbClr val="4F277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Shape 25">
              <a:extLst>
                <a:ext uri="{FF2B5EF4-FFF2-40B4-BE49-F238E27FC236}">
                  <a16:creationId xmlns:a16="http://schemas.microsoft.com/office/drawing/2014/main" id="{1A4BD57E-EEA1-1E6E-5C50-026A13639372}"/>
                </a:ext>
              </a:extLst>
            </p:cNvPr>
            <p:cNvSpPr/>
            <p:nvPr/>
          </p:nvSpPr>
          <p:spPr>
            <a:xfrm>
              <a:off x="1859682" y="2354841"/>
              <a:ext cx="4106419" cy="231494"/>
            </a:xfrm>
            <a:custGeom>
              <a:avLst/>
              <a:gdLst>
                <a:gd name="connsiteX0" fmla="*/ 0 w 4106419"/>
                <a:gd name="connsiteY0" fmla="*/ 0 h 231494"/>
                <a:gd name="connsiteX1" fmla="*/ 3990672 w 4106419"/>
                <a:gd name="connsiteY1" fmla="*/ 0 h 231494"/>
                <a:gd name="connsiteX2" fmla="*/ 4106419 w 4106419"/>
                <a:gd name="connsiteY2" fmla="*/ 115747 h 231494"/>
                <a:gd name="connsiteX3" fmla="*/ 4106418 w 4106419"/>
                <a:gd name="connsiteY3" fmla="*/ 115747 h 231494"/>
                <a:gd name="connsiteX4" fmla="*/ 3990671 w 4106419"/>
                <a:gd name="connsiteY4" fmla="*/ 231494 h 231494"/>
                <a:gd name="connsiteX5" fmla="*/ 0 w 4106419"/>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06419" h="231494">
                  <a:moveTo>
                    <a:pt x="0" y="0"/>
                  </a:moveTo>
                  <a:lnTo>
                    <a:pt x="3990672" y="0"/>
                  </a:lnTo>
                  <a:cubicBezTo>
                    <a:pt x="4054597" y="0"/>
                    <a:pt x="4106419" y="51822"/>
                    <a:pt x="4106419" y="115747"/>
                  </a:cubicBezTo>
                  <a:lnTo>
                    <a:pt x="4106418" y="115747"/>
                  </a:lnTo>
                  <a:cubicBezTo>
                    <a:pt x="4106418" y="179672"/>
                    <a:pt x="4054596" y="231494"/>
                    <a:pt x="3990671" y="231494"/>
                  </a:cubicBezTo>
                  <a:lnTo>
                    <a:pt x="0" y="231493"/>
                  </a:lnTo>
                  <a:close/>
                </a:path>
              </a:pathLst>
            </a:custGeom>
            <a:gradFill>
              <a:gsLst>
                <a:gs pos="0">
                  <a:srgbClr val="ED4828"/>
                </a:gs>
                <a:gs pos="100000">
                  <a:srgbClr val="4F2774"/>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Freeform: Shape 26">
              <a:extLst>
                <a:ext uri="{FF2B5EF4-FFF2-40B4-BE49-F238E27FC236}">
                  <a16:creationId xmlns:a16="http://schemas.microsoft.com/office/drawing/2014/main" id="{20BDA07D-9755-B484-F424-47963C189838}"/>
                </a:ext>
              </a:extLst>
            </p:cNvPr>
            <p:cNvSpPr/>
            <p:nvPr/>
          </p:nvSpPr>
          <p:spPr>
            <a:xfrm>
              <a:off x="1859682" y="2572394"/>
              <a:ext cx="1052323" cy="231494"/>
            </a:xfrm>
            <a:custGeom>
              <a:avLst/>
              <a:gdLst>
                <a:gd name="connsiteX0" fmla="*/ 0 w 1052323"/>
                <a:gd name="connsiteY0" fmla="*/ 0 h 231494"/>
                <a:gd name="connsiteX1" fmla="*/ 936576 w 1052323"/>
                <a:gd name="connsiteY1" fmla="*/ 0 h 231494"/>
                <a:gd name="connsiteX2" fmla="*/ 1052323 w 1052323"/>
                <a:gd name="connsiteY2" fmla="*/ 115747 h 231494"/>
                <a:gd name="connsiteX3" fmla="*/ 1052322 w 1052323"/>
                <a:gd name="connsiteY3" fmla="*/ 115747 h 231494"/>
                <a:gd name="connsiteX4" fmla="*/ 936575 w 1052323"/>
                <a:gd name="connsiteY4" fmla="*/ 231494 h 231494"/>
                <a:gd name="connsiteX5" fmla="*/ 0 w 1052323"/>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2323" h="231494">
                  <a:moveTo>
                    <a:pt x="0" y="0"/>
                  </a:moveTo>
                  <a:lnTo>
                    <a:pt x="936576" y="0"/>
                  </a:lnTo>
                  <a:cubicBezTo>
                    <a:pt x="1000501" y="0"/>
                    <a:pt x="1052323" y="51822"/>
                    <a:pt x="1052323" y="115747"/>
                  </a:cubicBezTo>
                  <a:lnTo>
                    <a:pt x="1052322" y="115747"/>
                  </a:lnTo>
                  <a:cubicBezTo>
                    <a:pt x="1052322" y="179672"/>
                    <a:pt x="1000500" y="231494"/>
                    <a:pt x="936575" y="231494"/>
                  </a:cubicBezTo>
                  <a:lnTo>
                    <a:pt x="0" y="231493"/>
                  </a:lnTo>
                  <a:close/>
                </a:path>
              </a:pathLst>
            </a:custGeom>
            <a:solidFill>
              <a:srgbClr val="4F277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Freeform: Shape 27">
              <a:extLst>
                <a:ext uri="{FF2B5EF4-FFF2-40B4-BE49-F238E27FC236}">
                  <a16:creationId xmlns:a16="http://schemas.microsoft.com/office/drawing/2014/main" id="{90EE45D1-7A98-0B05-3CAD-5B7DAB4F2FFE}"/>
                </a:ext>
              </a:extLst>
            </p:cNvPr>
            <p:cNvSpPr/>
            <p:nvPr/>
          </p:nvSpPr>
          <p:spPr>
            <a:xfrm>
              <a:off x="1859682" y="3092260"/>
              <a:ext cx="4668408" cy="231494"/>
            </a:xfrm>
            <a:custGeom>
              <a:avLst/>
              <a:gdLst>
                <a:gd name="connsiteX0" fmla="*/ 0 w 4668408"/>
                <a:gd name="connsiteY0" fmla="*/ 0 h 231494"/>
                <a:gd name="connsiteX1" fmla="*/ 4552661 w 4668408"/>
                <a:gd name="connsiteY1" fmla="*/ 0 h 231494"/>
                <a:gd name="connsiteX2" fmla="*/ 4668408 w 4668408"/>
                <a:gd name="connsiteY2" fmla="*/ 115747 h 231494"/>
                <a:gd name="connsiteX3" fmla="*/ 4668407 w 4668408"/>
                <a:gd name="connsiteY3" fmla="*/ 115747 h 231494"/>
                <a:gd name="connsiteX4" fmla="*/ 4552660 w 4668408"/>
                <a:gd name="connsiteY4" fmla="*/ 231494 h 231494"/>
                <a:gd name="connsiteX5" fmla="*/ 0 w 4668408"/>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8408" h="231494">
                  <a:moveTo>
                    <a:pt x="0" y="0"/>
                  </a:moveTo>
                  <a:lnTo>
                    <a:pt x="4552661" y="0"/>
                  </a:lnTo>
                  <a:cubicBezTo>
                    <a:pt x="4616586" y="0"/>
                    <a:pt x="4668408" y="51822"/>
                    <a:pt x="4668408" y="115747"/>
                  </a:cubicBezTo>
                  <a:lnTo>
                    <a:pt x="4668407" y="115747"/>
                  </a:lnTo>
                  <a:cubicBezTo>
                    <a:pt x="4668407" y="179672"/>
                    <a:pt x="4616585" y="231494"/>
                    <a:pt x="4552660" y="231494"/>
                  </a:cubicBezTo>
                  <a:lnTo>
                    <a:pt x="0" y="231493"/>
                  </a:lnTo>
                  <a:close/>
                </a:path>
              </a:pathLst>
            </a:custGeom>
            <a:gradFill>
              <a:gsLst>
                <a:gs pos="0">
                  <a:srgbClr val="ED4828"/>
                </a:gs>
                <a:gs pos="100000">
                  <a:srgbClr val="4F2774"/>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reeform: Shape 28">
              <a:extLst>
                <a:ext uri="{FF2B5EF4-FFF2-40B4-BE49-F238E27FC236}">
                  <a16:creationId xmlns:a16="http://schemas.microsoft.com/office/drawing/2014/main" id="{12326B8F-48B6-2902-A0E4-93B469965C84}"/>
                </a:ext>
              </a:extLst>
            </p:cNvPr>
            <p:cNvSpPr/>
            <p:nvPr/>
          </p:nvSpPr>
          <p:spPr>
            <a:xfrm>
              <a:off x="1859682" y="3303914"/>
              <a:ext cx="2350771" cy="231494"/>
            </a:xfrm>
            <a:custGeom>
              <a:avLst/>
              <a:gdLst>
                <a:gd name="connsiteX0" fmla="*/ 0 w 2350771"/>
                <a:gd name="connsiteY0" fmla="*/ 0 h 231494"/>
                <a:gd name="connsiteX1" fmla="*/ 2235024 w 2350771"/>
                <a:gd name="connsiteY1" fmla="*/ 0 h 231494"/>
                <a:gd name="connsiteX2" fmla="*/ 2350771 w 2350771"/>
                <a:gd name="connsiteY2" fmla="*/ 115747 h 231494"/>
                <a:gd name="connsiteX3" fmla="*/ 2350770 w 2350771"/>
                <a:gd name="connsiteY3" fmla="*/ 115747 h 231494"/>
                <a:gd name="connsiteX4" fmla="*/ 2235023 w 2350771"/>
                <a:gd name="connsiteY4" fmla="*/ 231494 h 231494"/>
                <a:gd name="connsiteX5" fmla="*/ 0 w 2350771"/>
                <a:gd name="connsiteY5" fmla="*/ 231493 h 23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771" h="231494">
                  <a:moveTo>
                    <a:pt x="0" y="0"/>
                  </a:moveTo>
                  <a:lnTo>
                    <a:pt x="2235024" y="0"/>
                  </a:lnTo>
                  <a:cubicBezTo>
                    <a:pt x="2298949" y="0"/>
                    <a:pt x="2350771" y="51822"/>
                    <a:pt x="2350771" y="115747"/>
                  </a:cubicBezTo>
                  <a:lnTo>
                    <a:pt x="2350770" y="115747"/>
                  </a:lnTo>
                  <a:cubicBezTo>
                    <a:pt x="2350770" y="179672"/>
                    <a:pt x="2298948" y="231494"/>
                    <a:pt x="2235023" y="231494"/>
                  </a:cubicBezTo>
                  <a:lnTo>
                    <a:pt x="0" y="231493"/>
                  </a:lnTo>
                  <a:close/>
                </a:path>
              </a:pathLst>
            </a:custGeom>
            <a:solidFill>
              <a:srgbClr val="4F277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D6F5F4EB-CF3F-6C01-5F6F-11F059018F38}"/>
                </a:ext>
              </a:extLst>
            </p:cNvPr>
            <p:cNvSpPr txBox="1"/>
            <p:nvPr/>
          </p:nvSpPr>
          <p:spPr>
            <a:xfrm>
              <a:off x="1145737" y="1633999"/>
              <a:ext cx="71775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2023</a:t>
              </a:r>
            </a:p>
          </p:txBody>
        </p:sp>
        <p:sp>
          <p:nvSpPr>
            <p:cNvPr id="17" name="TextBox 16">
              <a:extLst>
                <a:ext uri="{FF2B5EF4-FFF2-40B4-BE49-F238E27FC236}">
                  <a16:creationId xmlns:a16="http://schemas.microsoft.com/office/drawing/2014/main" id="{46D06610-80AA-0BD6-B740-34E82459648B}"/>
                </a:ext>
              </a:extLst>
            </p:cNvPr>
            <p:cNvSpPr txBox="1"/>
            <p:nvPr/>
          </p:nvSpPr>
          <p:spPr>
            <a:xfrm>
              <a:off x="1145737" y="2410747"/>
              <a:ext cx="71775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2026</a:t>
              </a:r>
            </a:p>
          </p:txBody>
        </p:sp>
        <p:sp>
          <p:nvSpPr>
            <p:cNvPr id="18" name="TextBox 17">
              <a:extLst>
                <a:ext uri="{FF2B5EF4-FFF2-40B4-BE49-F238E27FC236}">
                  <a16:creationId xmlns:a16="http://schemas.microsoft.com/office/drawing/2014/main" id="{97176FB8-44EC-5823-928F-AAE43053F081}"/>
                </a:ext>
              </a:extLst>
            </p:cNvPr>
            <p:cNvSpPr txBox="1"/>
            <p:nvPr/>
          </p:nvSpPr>
          <p:spPr>
            <a:xfrm>
              <a:off x="1145737" y="3157999"/>
              <a:ext cx="717755"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prstClr val="black">
                      <a:lumMod val="95000"/>
                      <a:lumOff val="5000"/>
                    </a:prstClr>
                  </a:solidFill>
                  <a:effectLst/>
                  <a:uLnTx/>
                  <a:uFillTx/>
                  <a:latin typeface="Calibri"/>
                  <a:ea typeface="+mn-ea"/>
                  <a:cs typeface="+mn-cs"/>
                </a:rPr>
                <a:t>2030</a:t>
              </a:r>
            </a:p>
          </p:txBody>
        </p:sp>
        <p:sp>
          <p:nvSpPr>
            <p:cNvPr id="19" name="TextBox 18">
              <a:extLst>
                <a:ext uri="{FF2B5EF4-FFF2-40B4-BE49-F238E27FC236}">
                  <a16:creationId xmlns:a16="http://schemas.microsoft.com/office/drawing/2014/main" id="{DDCA4DFE-5840-49BF-1A5F-53EE554C83AD}"/>
                </a:ext>
              </a:extLst>
            </p:cNvPr>
            <p:cNvSpPr txBox="1"/>
            <p:nvPr/>
          </p:nvSpPr>
          <p:spPr>
            <a:xfrm>
              <a:off x="5383440" y="1584838"/>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ED4828"/>
                  </a:solidFill>
                  <a:effectLst/>
                  <a:uLnTx/>
                  <a:uFillTx/>
                  <a:latin typeface="Montserrat" panose="00000500000000000000" pitchFamily="2" charset="0"/>
                  <a:ea typeface="+mn-ea"/>
                  <a:cs typeface="+mn-cs"/>
                </a:rPr>
                <a:t>137</a:t>
              </a:r>
            </a:p>
          </p:txBody>
        </p:sp>
        <p:sp>
          <p:nvSpPr>
            <p:cNvPr id="20" name="TextBox 19">
              <a:extLst>
                <a:ext uri="{FF2B5EF4-FFF2-40B4-BE49-F238E27FC236}">
                  <a16:creationId xmlns:a16="http://schemas.microsoft.com/office/drawing/2014/main" id="{15EA1102-6A75-9DCA-1A0F-91F34620DA95}"/>
                </a:ext>
              </a:extLst>
            </p:cNvPr>
            <p:cNvSpPr txBox="1"/>
            <p:nvPr/>
          </p:nvSpPr>
          <p:spPr>
            <a:xfrm>
              <a:off x="2457349" y="1818280"/>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4F2774"/>
                  </a:solidFill>
                  <a:effectLst/>
                  <a:uLnTx/>
                  <a:uFillTx/>
                  <a:latin typeface="Montserrat" panose="00000500000000000000" pitchFamily="2" charset="0"/>
                  <a:ea typeface="+mn-ea"/>
                  <a:cs typeface="+mn-cs"/>
                </a:rPr>
                <a:t>19</a:t>
              </a:r>
            </a:p>
          </p:txBody>
        </p:sp>
        <p:sp>
          <p:nvSpPr>
            <p:cNvPr id="21" name="TextBox 20">
              <a:extLst>
                <a:ext uri="{FF2B5EF4-FFF2-40B4-BE49-F238E27FC236}">
                  <a16:creationId xmlns:a16="http://schemas.microsoft.com/office/drawing/2014/main" id="{AE2D9F4C-33A6-EEA5-A2C6-61007CC89E4F}"/>
                </a:ext>
              </a:extLst>
            </p:cNvPr>
            <p:cNvSpPr txBox="1"/>
            <p:nvPr/>
          </p:nvSpPr>
          <p:spPr>
            <a:xfrm>
              <a:off x="5983207" y="2332089"/>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ED4828"/>
                  </a:solidFill>
                  <a:effectLst/>
                  <a:uLnTx/>
                  <a:uFillTx/>
                  <a:latin typeface="Montserrat" panose="00000500000000000000" pitchFamily="2" charset="0"/>
                  <a:ea typeface="+mn-ea"/>
                  <a:cs typeface="+mn-cs"/>
                </a:rPr>
                <a:t>153</a:t>
              </a:r>
            </a:p>
          </p:txBody>
        </p:sp>
        <p:sp>
          <p:nvSpPr>
            <p:cNvPr id="22" name="TextBox 21">
              <a:extLst>
                <a:ext uri="{FF2B5EF4-FFF2-40B4-BE49-F238E27FC236}">
                  <a16:creationId xmlns:a16="http://schemas.microsoft.com/office/drawing/2014/main" id="{6D80DA89-39A4-8284-9F29-D10047E98431}"/>
                </a:ext>
              </a:extLst>
            </p:cNvPr>
            <p:cNvSpPr txBox="1"/>
            <p:nvPr/>
          </p:nvSpPr>
          <p:spPr>
            <a:xfrm>
              <a:off x="2886046" y="2576799"/>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4F2774"/>
                  </a:solidFill>
                  <a:effectLst/>
                  <a:uLnTx/>
                  <a:uFillTx/>
                  <a:latin typeface="Montserrat" panose="00000500000000000000" pitchFamily="2" charset="0"/>
                  <a:ea typeface="+mn-ea"/>
                  <a:cs typeface="+mn-cs"/>
                </a:rPr>
                <a:t>40</a:t>
              </a:r>
            </a:p>
          </p:txBody>
        </p:sp>
        <p:sp>
          <p:nvSpPr>
            <p:cNvPr id="23" name="TextBox 22">
              <a:extLst>
                <a:ext uri="{FF2B5EF4-FFF2-40B4-BE49-F238E27FC236}">
                  <a16:creationId xmlns:a16="http://schemas.microsoft.com/office/drawing/2014/main" id="{D91E66F5-4406-9A78-0602-6D1B315BBA6F}"/>
                </a:ext>
              </a:extLst>
            </p:cNvPr>
            <p:cNvSpPr txBox="1"/>
            <p:nvPr/>
          </p:nvSpPr>
          <p:spPr>
            <a:xfrm>
              <a:off x="6494484" y="3069508"/>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ED4828"/>
                  </a:solidFill>
                  <a:effectLst/>
                  <a:uLnTx/>
                  <a:uFillTx/>
                  <a:latin typeface="Montserrat" panose="00000500000000000000" pitchFamily="2" charset="0"/>
                  <a:ea typeface="+mn-ea"/>
                  <a:cs typeface="+mn-cs"/>
                </a:rPr>
                <a:t>183</a:t>
              </a:r>
            </a:p>
          </p:txBody>
        </p:sp>
        <p:sp>
          <p:nvSpPr>
            <p:cNvPr id="24" name="TextBox 23">
              <a:extLst>
                <a:ext uri="{FF2B5EF4-FFF2-40B4-BE49-F238E27FC236}">
                  <a16:creationId xmlns:a16="http://schemas.microsoft.com/office/drawing/2014/main" id="{F3F681CB-45FB-8ED3-5831-2BFCA98AD9C7}"/>
                </a:ext>
              </a:extLst>
            </p:cNvPr>
            <p:cNvSpPr txBox="1"/>
            <p:nvPr/>
          </p:nvSpPr>
          <p:spPr>
            <a:xfrm>
              <a:off x="4193736" y="3300686"/>
              <a:ext cx="7177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4F2774"/>
                  </a:solidFill>
                  <a:effectLst/>
                  <a:uLnTx/>
                  <a:uFillTx/>
                  <a:latin typeface="Montserrat" panose="00000500000000000000" pitchFamily="2" charset="0"/>
                  <a:ea typeface="+mn-ea"/>
                  <a:cs typeface="+mn-cs"/>
                </a:rPr>
                <a:t>100</a:t>
              </a:r>
            </a:p>
          </p:txBody>
        </p:sp>
        <p:sp>
          <p:nvSpPr>
            <p:cNvPr id="25" name="Oval 24">
              <a:extLst>
                <a:ext uri="{FF2B5EF4-FFF2-40B4-BE49-F238E27FC236}">
                  <a16:creationId xmlns:a16="http://schemas.microsoft.com/office/drawing/2014/main" id="{93FA5523-A602-72EC-2942-B352EDCA21DD}"/>
                </a:ext>
              </a:extLst>
            </p:cNvPr>
            <p:cNvSpPr/>
            <p:nvPr/>
          </p:nvSpPr>
          <p:spPr>
            <a:xfrm>
              <a:off x="1263549" y="3733522"/>
              <a:ext cx="213360" cy="213360"/>
            </a:xfrm>
            <a:prstGeom prst="ellipse">
              <a:avLst/>
            </a:prstGeom>
            <a:solidFill>
              <a:srgbClr val="ED48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23F05F9F-6C14-B53B-FD93-EB3BA3B84A39}"/>
                </a:ext>
              </a:extLst>
            </p:cNvPr>
            <p:cNvSpPr txBox="1"/>
            <p:nvPr/>
          </p:nvSpPr>
          <p:spPr>
            <a:xfrm>
              <a:off x="1548029" y="3686314"/>
              <a:ext cx="18186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Calibri"/>
                  <a:ea typeface="+mn-ea"/>
                  <a:cs typeface="+mn-cs"/>
                </a:rPr>
                <a:t>Pay TV +Smart TV</a:t>
              </a:r>
            </a:p>
          </p:txBody>
        </p:sp>
        <p:sp>
          <p:nvSpPr>
            <p:cNvPr id="27" name="Oval 26">
              <a:extLst>
                <a:ext uri="{FF2B5EF4-FFF2-40B4-BE49-F238E27FC236}">
                  <a16:creationId xmlns:a16="http://schemas.microsoft.com/office/drawing/2014/main" id="{63F3A4D6-C850-6522-29C9-2998B32E3477}"/>
                </a:ext>
              </a:extLst>
            </p:cNvPr>
            <p:cNvSpPr/>
            <p:nvPr/>
          </p:nvSpPr>
          <p:spPr>
            <a:xfrm>
              <a:off x="3319321" y="3733522"/>
              <a:ext cx="213360" cy="213360"/>
            </a:xfrm>
            <a:prstGeom prst="ellipse">
              <a:avLst/>
            </a:prstGeom>
            <a:solidFill>
              <a:srgbClr val="4F27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8A5C923E-7342-F271-69AB-AA3692E9AD85}"/>
                </a:ext>
              </a:extLst>
            </p:cNvPr>
            <p:cNvSpPr txBox="1"/>
            <p:nvPr/>
          </p:nvSpPr>
          <p:spPr>
            <a:xfrm>
              <a:off x="3603801" y="3686314"/>
              <a:ext cx="18186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solidFill>
                  <a:effectLst/>
                  <a:uLnTx/>
                  <a:uFillTx/>
                  <a:latin typeface="Calibri"/>
                  <a:ea typeface="+mn-ea"/>
                  <a:cs typeface="+mn-cs"/>
                </a:rPr>
                <a:t>Smart TV</a:t>
              </a:r>
            </a:p>
          </p:txBody>
        </p:sp>
      </p:grpSp>
      <p:sp>
        <p:nvSpPr>
          <p:cNvPr id="29" name="TextBox 28">
            <a:extLst>
              <a:ext uri="{FF2B5EF4-FFF2-40B4-BE49-F238E27FC236}">
                <a16:creationId xmlns:a16="http://schemas.microsoft.com/office/drawing/2014/main" id="{C78B16EA-3229-45DC-73FA-25E32C96CD46}"/>
              </a:ext>
            </a:extLst>
          </p:cNvPr>
          <p:cNvSpPr txBox="1"/>
          <p:nvPr/>
        </p:nvSpPr>
        <p:spPr>
          <a:xfrm>
            <a:off x="753633" y="4460540"/>
            <a:ext cx="377725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lumMod val="95000"/>
                    <a:lumOff val="5000"/>
                  </a:prstClr>
                </a:solidFill>
                <a:effectLst/>
                <a:uLnTx/>
                <a:uFillTx/>
                <a:latin typeface="Calibri"/>
                <a:ea typeface="+mn-ea"/>
                <a:cs typeface="Poppins" pitchFamily="2" charset="77"/>
              </a:rPr>
              <a:t>PAY TV </a:t>
            </a:r>
            <a:r>
              <a:rPr kumimoji="0" lang="en-GB" sz="1600" b="1" i="0" u="none" strike="noStrike" kern="1200" cap="none" spc="0" normalizeH="0" baseline="0" noProof="0" dirty="0">
                <a:ln>
                  <a:noFill/>
                </a:ln>
                <a:solidFill>
                  <a:srgbClr val="ED4828"/>
                </a:solidFill>
                <a:effectLst/>
                <a:uLnTx/>
                <a:uFillTx/>
                <a:latin typeface="Calibri"/>
                <a:ea typeface="+mn-ea"/>
                <a:cs typeface="Poppins" pitchFamily="2" charset="77"/>
              </a:rPr>
              <a:t>GROWTH WILL BE LIMITED </a:t>
            </a:r>
          </a:p>
        </p:txBody>
      </p:sp>
      <p:sp>
        <p:nvSpPr>
          <p:cNvPr id="30" name="TextBox 29">
            <a:extLst>
              <a:ext uri="{FF2B5EF4-FFF2-40B4-BE49-F238E27FC236}">
                <a16:creationId xmlns:a16="http://schemas.microsoft.com/office/drawing/2014/main" id="{CEBAA713-D323-4063-309E-F6CDE53DC8A6}"/>
              </a:ext>
            </a:extLst>
          </p:cNvPr>
          <p:cNvSpPr txBox="1"/>
          <p:nvPr/>
        </p:nvSpPr>
        <p:spPr>
          <a:xfrm>
            <a:off x="704234" y="4987938"/>
            <a:ext cx="539176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lumMod val="85000"/>
                    <a:lumOff val="15000"/>
                  </a:prstClr>
                </a:solidFill>
                <a:effectLst/>
                <a:uLnTx/>
                <a:uFillTx/>
                <a:latin typeface="Montserrat" panose="00000500000000000000" pitchFamily="2" charset="0"/>
                <a:ea typeface="+mn-ea"/>
                <a:cs typeface="Poppins" pitchFamily="2" charset="77"/>
              </a:rPr>
              <a:t>However, with smart TVs and wired / air broadband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F2774"/>
                </a:solidFill>
                <a:effectLst/>
                <a:uLnTx/>
                <a:uFillTx/>
                <a:latin typeface="Montserrat Black" panose="00000A00000000000000" pitchFamily="2" charset="0"/>
                <a:ea typeface="+mn-ea"/>
                <a:cs typeface="Poppins" pitchFamily="2" charset="77"/>
              </a:rPr>
              <a:t>Next 5 years : The world of CTV’s </a:t>
            </a:r>
          </a:p>
        </p:txBody>
      </p:sp>
    </p:spTree>
    <p:extLst>
      <p:ext uri="{BB962C8B-B14F-4D97-AF65-F5344CB8AC3E}">
        <p14:creationId xmlns:p14="http://schemas.microsoft.com/office/powerpoint/2010/main" val="11444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 presetClass="entr" presetSubtype="8" fill="hold" grpId="0" nodeType="afterEffect">
                                  <p:stCondLst>
                                    <p:cond delay="25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25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par>
                          <p:cTn id="19" fill="hold">
                            <p:stCondLst>
                              <p:cond delay="2250"/>
                            </p:stCondLst>
                            <p:childTnLst>
                              <p:par>
                                <p:cTn id="20" presetID="10" presetClass="entr" presetSubtype="0" fill="hold" grpId="0" nodeType="afterEffect">
                                  <p:stCondLst>
                                    <p:cond delay="25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3000"/>
                            </p:stCondLst>
                            <p:childTnLst>
                              <p:par>
                                <p:cTn id="24" presetID="2" presetClass="entr" presetSubtype="2" fill="hold" nodeType="afterEffect">
                                  <p:stCondLst>
                                    <p:cond delay="25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D25450-BB8B-4BA7-B8A2-7AC18096584E}"/>
              </a:ext>
            </a:extLst>
          </p:cNvPr>
          <p:cNvSpPr>
            <a:spLocks noGrp="1"/>
          </p:cNvSpPr>
          <p:nvPr>
            <p:ph type="sldNum" sz="quarter" idx="12"/>
          </p:nvPr>
        </p:nvSpPr>
        <p:spPr/>
        <p:txBody>
          <a:bodyPr/>
          <a:lstStyle/>
          <a:p>
            <a:fld id="{C7B9B95D-F2CB-4CF3-B3AD-796D80689AB1}" type="slidenum">
              <a:rPr lang="en-IN" smtClean="0"/>
              <a:t>9</a:t>
            </a:fld>
            <a:endParaRPr lang="en-IN"/>
          </a:p>
        </p:txBody>
      </p:sp>
      <p:sp>
        <p:nvSpPr>
          <p:cNvPr id="30" name="Title 1">
            <a:extLst>
              <a:ext uri="{FF2B5EF4-FFF2-40B4-BE49-F238E27FC236}">
                <a16:creationId xmlns:a16="http://schemas.microsoft.com/office/drawing/2014/main" id="{7E3EA398-5F33-27FF-2338-B29A19B06ED2}"/>
              </a:ext>
            </a:extLst>
          </p:cNvPr>
          <p:cNvSpPr txBox="1">
            <a:spLocks/>
          </p:cNvSpPr>
          <p:nvPr/>
        </p:nvSpPr>
        <p:spPr>
          <a:xfrm>
            <a:off x="0" y="25758"/>
            <a:ext cx="5711252" cy="609600"/>
          </a:xfrm>
          <a:prstGeom prst="rect">
            <a:avLst/>
          </a:prstGeom>
          <a:solidFill>
            <a:srgbClr val="ED4A24"/>
          </a:solidFill>
          <a:ln>
            <a:noFill/>
          </a:ln>
        </p:spPr>
        <p:txBody>
          <a:bodyPr vert="horz" lIns="91440" tIns="45720" rIns="91440" bIns="45720" rtlCol="0" anchor="ctr">
            <a:normAutofit fontScale="97500"/>
          </a:bodyPr>
          <a:lstStyle>
            <a:lvl1pPr marL="225425" indent="0" algn="l" defTabSz="914400" rtl="0" eaLnBrk="1" latinLnBrk="0" hangingPunct="1">
              <a:lnSpc>
                <a:spcPct val="90000"/>
              </a:lnSpc>
              <a:spcBef>
                <a:spcPct val="0"/>
              </a:spcBef>
              <a:buNone/>
              <a:defRPr sz="2800" kern="1200">
                <a:solidFill>
                  <a:schemeClr val="bg1"/>
                </a:solidFill>
                <a:latin typeface="+mn-lt"/>
                <a:ea typeface="+mj-ea"/>
                <a:cs typeface="+mj-cs"/>
              </a:defRPr>
            </a:lvl1pPr>
          </a:lstStyle>
          <a:p>
            <a:r>
              <a:rPr lang="en-IN" b="1" i="1" dirty="0">
                <a:solidFill>
                  <a:schemeClr val="tx1"/>
                </a:solidFill>
                <a:latin typeface="Lato Bold" panose="020F0802020204030203" pitchFamily="34" charset="0"/>
                <a:ea typeface="+mn-ea"/>
                <a:cs typeface="+mn-cs"/>
              </a:rPr>
              <a:t>VZY TV</a:t>
            </a:r>
            <a:r>
              <a:rPr lang="en-IN" sz="2800" b="1" i="1" dirty="0">
                <a:solidFill>
                  <a:srgbClr val="27A4B6"/>
                </a:solidFill>
                <a:latin typeface="Lato Bold" panose="020F0802020204030203" pitchFamily="34" charset="0"/>
                <a:ea typeface="+mn-ea"/>
                <a:cs typeface="+mn-cs"/>
              </a:rPr>
              <a:t> </a:t>
            </a:r>
            <a:r>
              <a:rPr lang="en-IN" sz="2800" b="1" i="1" dirty="0">
                <a:latin typeface="Lato Bold" panose="020F0802020204030203" pitchFamily="34" charset="0"/>
                <a:ea typeface="+mn-ea"/>
                <a:cs typeface="+mn-cs"/>
              </a:rPr>
              <a:t>–Market Opportunities</a:t>
            </a:r>
            <a:endParaRPr lang="en-US" dirty="0"/>
          </a:p>
        </p:txBody>
      </p:sp>
      <p:sp>
        <p:nvSpPr>
          <p:cNvPr id="32" name="TextBox 31">
            <a:extLst>
              <a:ext uri="{FF2B5EF4-FFF2-40B4-BE49-F238E27FC236}">
                <a16:creationId xmlns:a16="http://schemas.microsoft.com/office/drawing/2014/main" id="{14407F06-8C56-ABFC-8AC7-7EE96A4E6171}"/>
              </a:ext>
            </a:extLst>
          </p:cNvPr>
          <p:cNvSpPr txBox="1"/>
          <p:nvPr/>
        </p:nvSpPr>
        <p:spPr>
          <a:xfrm>
            <a:off x="624590" y="1484027"/>
            <a:ext cx="10942819" cy="4278094"/>
          </a:xfrm>
          <a:prstGeom prst="rect">
            <a:avLst/>
          </a:prstGeom>
          <a:noFill/>
        </p:spPr>
        <p:txBody>
          <a:bodyPr wrap="square">
            <a:spAutoFit/>
          </a:bodyPr>
          <a:lstStyle/>
          <a:p>
            <a:pPr lvl="0"/>
            <a:r>
              <a:rPr lang="en-IN" sz="2000" b="1" dirty="0">
                <a:solidFill>
                  <a:schemeClr val="tx1"/>
                </a:solidFill>
                <a:latin typeface="Lato" panose="020F0502020204030203" pitchFamily="34" charset="0"/>
                <a:ea typeface="Lato" panose="020F0502020204030203" pitchFamily="34" charset="0"/>
                <a:cs typeface="Lato" panose="020F0502020204030203" pitchFamily="34" charset="0"/>
              </a:rPr>
              <a:t>- TV viewing remains central to family consumption.  Immersive content (Sports) still </a:t>
            </a:r>
            <a:r>
              <a:rPr lang="en-IN" sz="2000" b="1" dirty="0" err="1">
                <a:solidFill>
                  <a:schemeClr val="tx1"/>
                </a:solidFill>
                <a:latin typeface="Lato" panose="020F0502020204030203" pitchFamily="34" charset="0"/>
                <a:ea typeface="Lato" panose="020F0502020204030203" pitchFamily="34" charset="0"/>
                <a:cs typeface="Lato" panose="020F0502020204030203" pitchFamily="34" charset="0"/>
              </a:rPr>
              <a:t>favors</a:t>
            </a:r>
            <a:r>
              <a:rPr lang="en-IN" sz="2000" b="1" dirty="0">
                <a:solidFill>
                  <a:schemeClr val="tx1"/>
                </a:solidFill>
                <a:latin typeface="Lato" panose="020F0502020204030203" pitchFamily="34" charset="0"/>
                <a:ea typeface="Lato" panose="020F0502020204030203" pitchFamily="34" charset="0"/>
                <a:cs typeface="Lato" panose="020F0502020204030203" pitchFamily="34" charset="0"/>
              </a:rPr>
              <a:t> TV.</a:t>
            </a:r>
          </a:p>
          <a:p>
            <a:pPr lvl="0"/>
            <a:endParaRPr lang="en-IN" sz="2000" b="1" dirty="0">
              <a:latin typeface="Lato" panose="020F0502020204030203" pitchFamily="34" charset="0"/>
              <a:ea typeface="Lato" panose="020F0502020204030203" pitchFamily="34" charset="0"/>
              <a:cs typeface="Lato" panose="020F0502020204030203" pitchFamily="34" charset="0"/>
            </a:endParaRPr>
          </a:p>
          <a:p>
            <a:r>
              <a:rPr lang="en-IN" sz="2000" b="1" dirty="0">
                <a:latin typeface="Lato" panose="020F0502020204030203" pitchFamily="34" charset="0"/>
                <a:ea typeface="Lato" panose="020F0502020204030203" pitchFamily="34" charset="0"/>
                <a:cs typeface="Lato" panose="020F0502020204030203" pitchFamily="34" charset="0"/>
              </a:rPr>
              <a:t>- Large FTA / SD cable base and rural markets represent a major conversion opportunity.</a:t>
            </a:r>
          </a:p>
          <a:p>
            <a:pPr lvl="0"/>
            <a:endParaRPr lang="en-IN" sz="2000" b="1" dirty="0">
              <a:solidFill>
                <a:schemeClr val="tx1"/>
              </a:solidFill>
              <a:latin typeface="Lato" panose="020F0502020204030203" pitchFamily="34" charset="0"/>
              <a:ea typeface="Lato" panose="020F0502020204030203" pitchFamily="34" charset="0"/>
              <a:cs typeface="Lato" panose="020F0502020204030203" pitchFamily="34" charset="0"/>
            </a:endParaRPr>
          </a:p>
          <a:p>
            <a:r>
              <a:rPr lang="en-IN" sz="2000" b="1" dirty="0">
                <a:latin typeface="Lato" panose="020F0502020204030203" pitchFamily="34" charset="0"/>
                <a:ea typeface="Lato" panose="020F0502020204030203" pitchFamily="34" charset="0"/>
                <a:cs typeface="Lato" panose="020F0502020204030203" pitchFamily="34" charset="0"/>
              </a:rPr>
              <a:t>- Smart TV shipments in India (~2024) are large — meaningful new device-led acquisition.</a:t>
            </a:r>
          </a:p>
          <a:p>
            <a:endParaRPr lang="en-IN" sz="2000" b="1" dirty="0">
              <a:latin typeface="Lato" panose="020F0502020204030203" pitchFamily="34" charset="0"/>
              <a:ea typeface="Lato" panose="020F0502020204030203" pitchFamily="34" charset="0"/>
              <a:cs typeface="Lato" panose="020F0502020204030203" pitchFamily="34" charset="0"/>
            </a:endParaRPr>
          </a:p>
          <a:p>
            <a:r>
              <a:rPr lang="en-IN" sz="2000" b="1" dirty="0">
                <a:latin typeface="Lato" panose="020F0502020204030203" pitchFamily="34" charset="0"/>
                <a:ea typeface="Lato" panose="020F0502020204030203" pitchFamily="34" charset="0"/>
                <a:cs typeface="Lato" panose="020F0502020204030203" pitchFamily="34" charset="0"/>
              </a:rPr>
              <a:t>- Growing digital ad &amp; subscription markets create diversified monetization paths.</a:t>
            </a:r>
          </a:p>
          <a:p>
            <a:endParaRPr lang="en-GB" sz="1600" dirty="0">
              <a:latin typeface="Lato" panose="020F0502020204030203" pitchFamily="34" charset="0"/>
              <a:ea typeface="Lato" panose="020F0502020204030203" pitchFamily="34" charset="0"/>
              <a:cs typeface="Lato" panose="020F0502020204030203" pitchFamily="34" charset="0"/>
            </a:endParaRPr>
          </a:p>
          <a:p>
            <a:endParaRPr lang="en-GB" sz="1600" dirty="0">
              <a:latin typeface="Lato" panose="020F0502020204030203" pitchFamily="34" charset="0"/>
              <a:ea typeface="Lato" panose="020F0502020204030203" pitchFamily="34" charset="0"/>
              <a:cs typeface="Lato" panose="020F0502020204030203" pitchFamily="34" charset="0"/>
            </a:endParaRPr>
          </a:p>
          <a:p>
            <a:r>
              <a:rPr lang="en-IN" sz="2800" b="1" i="1" dirty="0">
                <a:solidFill>
                  <a:schemeClr val="tx2">
                    <a:lumMod val="90000"/>
                    <a:lumOff val="10000"/>
                  </a:schemeClr>
                </a:solidFill>
                <a:latin typeface="Lato" panose="020F0502020204030203" pitchFamily="34" charset="0"/>
                <a:ea typeface="Lato" panose="020F0502020204030203" pitchFamily="34" charset="0"/>
                <a:cs typeface="Lato" panose="020F0502020204030203" pitchFamily="34" charset="0"/>
              </a:rPr>
              <a:t>Long runway where linear TV and connected TV coexist — Dish TV has the bridge.</a:t>
            </a:r>
            <a:endParaRPr lang="en-GB" sz="2800" i="1" dirty="0">
              <a:solidFill>
                <a:schemeClr val="tx2">
                  <a:lumMod val="90000"/>
                  <a:lumOff val="10000"/>
                </a:schemeClr>
              </a:solidFill>
              <a:latin typeface="Lato" panose="020F0502020204030203" pitchFamily="34" charset="0"/>
              <a:ea typeface="Lato" panose="020F0502020204030203" pitchFamily="34" charset="0"/>
              <a:cs typeface="Lato" panose="020F0502020204030203" pitchFamily="34" charset="0"/>
            </a:endParaRPr>
          </a:p>
          <a:p>
            <a:endParaRPr lang="en-GB" dirty="0"/>
          </a:p>
          <a:p>
            <a:pPr lvl="0"/>
            <a:endParaRPr lang="en-IN" sz="1800" b="1" dirty="0">
              <a:solidFill>
                <a:schemeClr val="tx1"/>
              </a:solidFill>
            </a:endParaRPr>
          </a:p>
        </p:txBody>
      </p:sp>
    </p:spTree>
    <p:extLst>
      <p:ext uri="{BB962C8B-B14F-4D97-AF65-F5344CB8AC3E}">
        <p14:creationId xmlns:p14="http://schemas.microsoft.com/office/powerpoint/2010/main" val="119592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67931</TotalTime>
  <Words>1488</Words>
  <Application>Microsoft Macintosh PowerPoint</Application>
  <PresentationFormat>Widescreen</PresentationFormat>
  <Paragraphs>326</Paragraphs>
  <Slides>21</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Aptos</vt:lpstr>
      <vt:lpstr>Arial</vt:lpstr>
      <vt:lpstr>Calibri</vt:lpstr>
      <vt:lpstr>Calibri Light</vt:lpstr>
      <vt:lpstr>Helvetica</vt:lpstr>
      <vt:lpstr>Lato</vt:lpstr>
      <vt:lpstr>Lato Bold</vt:lpstr>
      <vt:lpstr>Lato Light</vt:lpstr>
      <vt:lpstr>Montserrat</vt:lpstr>
      <vt:lpstr>Montserrat Black</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Puneet Sehgal1</dc:creator>
  <cp:lastModifiedBy>Hirdesh Agarwal</cp:lastModifiedBy>
  <cp:revision>75</cp:revision>
  <dcterms:created xsi:type="dcterms:W3CDTF">2024-04-05T07:09:55Z</dcterms:created>
  <dcterms:modified xsi:type="dcterms:W3CDTF">2026-06-16T06:02:50Z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bae748-b47f-495d-b7f3-635d9c2e6b14_Enabled">
    <vt:lpwstr>true</vt:lpwstr>
  </property>
  <property fmtid="{D5CDD505-2E9C-101B-9397-08002B2CF9AE}" pid="3" name="MSIP_Label_51bae748-b47f-495d-b7f3-635d9c2e6b14_SetDate">
    <vt:lpwstr>2024-04-05T07:10:02Z</vt:lpwstr>
  </property>
  <property fmtid="{D5CDD505-2E9C-101B-9397-08002B2CF9AE}" pid="4" name="MSIP_Label_51bae748-b47f-495d-b7f3-635d9c2e6b14_Method">
    <vt:lpwstr>Privileged</vt:lpwstr>
  </property>
  <property fmtid="{D5CDD505-2E9C-101B-9397-08002B2CF9AE}" pid="5" name="MSIP_Label_51bae748-b47f-495d-b7f3-635d9c2e6b14_Name">
    <vt:lpwstr>General</vt:lpwstr>
  </property>
  <property fmtid="{D5CDD505-2E9C-101B-9397-08002B2CF9AE}" pid="6" name="MSIP_Label_51bae748-b47f-495d-b7f3-635d9c2e6b14_SiteId">
    <vt:lpwstr>2b974f69-5cb8-4d58-ae71-c7d3f88e454e</vt:lpwstr>
  </property>
  <property fmtid="{D5CDD505-2E9C-101B-9397-08002B2CF9AE}" pid="7" name="MSIP_Label_51bae748-b47f-495d-b7f3-635d9c2e6b14_ActionId">
    <vt:lpwstr>44317d66-0335-4dd3-8ef6-4c2fe11616a8</vt:lpwstr>
  </property>
  <property fmtid="{D5CDD505-2E9C-101B-9397-08002B2CF9AE}" pid="8" name="MSIP_Label_51bae748-b47f-495d-b7f3-635d9c2e6b14_ContentBits">
    <vt:lpwstr>0</vt:lpwstr>
  </property>
</Properties>
</file>